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436" r:id="rId2"/>
    <p:sldId id="404" r:id="rId3"/>
    <p:sldId id="11588" r:id="rId4"/>
    <p:sldId id="11602" r:id="rId5"/>
    <p:sldId id="11604" r:id="rId6"/>
    <p:sldId id="11609" r:id="rId7"/>
    <p:sldId id="11610" r:id="rId8"/>
    <p:sldId id="11614" r:id="rId9"/>
    <p:sldId id="11600" r:id="rId10"/>
    <p:sldId id="11601" r:id="rId11"/>
    <p:sldId id="11608"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99FF"/>
    <a:srgbClr val="39425D"/>
    <a:srgbClr val="E49140"/>
    <a:srgbClr val="34A9B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4660"/>
  </p:normalViewPr>
  <p:slideViewPr>
    <p:cSldViewPr snapToGrid="0" showGuides="1">
      <p:cViewPr varScale="1">
        <p:scale>
          <a:sx n="86" d="100"/>
          <a:sy n="86" d="100"/>
        </p:scale>
        <p:origin x="48" y="96"/>
      </p:cViewPr>
      <p:guideLst>
        <p:guide orient="horz" pos="2183"/>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defRPr>
            </a:lvl1pPr>
          </a:lstStyle>
          <a:p>
            <a:fld id="{42DB6BBA-35AC-4C23-AAF0-9ABB5E4986B6}" type="datetimeFigureOut">
              <a:rPr lang="zh-CN" altLang="en-US" smtClean="0"/>
              <a:pPr/>
              <a:t>2023/7/9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defRPr>
            </a:lvl1pPr>
          </a:lstStyle>
          <a:p>
            <a:fld id="{64D26F9E-6EDA-4219-86D3-A755607105A4}" type="slidenum">
              <a:rPr lang="zh-CN" altLang="en-US" smtClean="0"/>
              <a:pPr/>
              <a:t>‹#›</a:t>
            </a:fld>
            <a:endParaRPr lang="zh-CN" altLang="en-US" dirty="0"/>
          </a:p>
        </p:txBody>
      </p:sp>
    </p:spTree>
    <p:extLst>
      <p:ext uri="{BB962C8B-B14F-4D97-AF65-F5344CB8AC3E}">
        <p14:creationId xmlns:p14="http://schemas.microsoft.com/office/powerpoint/2010/main" val="39850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2051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862046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53966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27938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67965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139567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44537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70995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389927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7004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Tree>
    <p:extLst>
      <p:ext uri="{BB962C8B-B14F-4D97-AF65-F5344CB8AC3E}">
        <p14:creationId xmlns:p14="http://schemas.microsoft.com/office/powerpoint/2010/main" val="271405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86935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7632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6027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530820CF-B880-4189-942D-D702A7CBA730}" type="datetimeFigureOut">
              <a:rPr lang="zh-CN" altLang="en-US" smtClean="0"/>
              <a:pPr/>
              <a:t>2023/7/9</a:t>
            </a:fld>
            <a:endParaRPr lang="zh-CN" altLang="en-US" dirty="0"/>
          </a:p>
        </p:txBody>
      </p:sp>
      <p:sp>
        <p:nvSpPr>
          <p:cNvPr id="4" name="页脚占位符 3"/>
          <p:cNvSpPr>
            <a:spLocks noGrp="1"/>
          </p:cNvSpPr>
          <p:nvPr>
            <p:ph type="ftr" sz="quarter" idx="11"/>
          </p:nvPr>
        </p:nvSpPr>
        <p:spPr>
          <a:xfrm>
            <a:off x="4165600" y="6356351"/>
            <a:ext cx="3860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57044715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530820CF-B880-4189-942D-D702A7CBA730}" type="datetimeFigureOut">
              <a:rPr lang="zh-CN" altLang="en-US" smtClean="0"/>
              <a:pPr/>
              <a:t>2023/7/9</a:t>
            </a:fld>
            <a:endParaRPr lang="zh-CN" altLang="en-US" dirty="0"/>
          </a:p>
        </p:txBody>
      </p:sp>
      <p:sp>
        <p:nvSpPr>
          <p:cNvPr id="3" name="页脚占位符 2"/>
          <p:cNvSpPr>
            <a:spLocks noGrp="1"/>
          </p:cNvSpPr>
          <p:nvPr>
            <p:ph type="ftr" sz="quarter" idx="11"/>
          </p:nvPr>
        </p:nvSpPr>
        <p:spPr>
          <a:xfrm>
            <a:off x="4165600" y="6356351"/>
            <a:ext cx="3860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lvl1pPr>
              <a:defRPr>
                <a:latin typeface="思源黑体 CN Medium" panose="020B0600000000000000" pitchFamily="34" charset="-122"/>
                <a:ea typeface="思源黑体 CN Medium" panose="020B0600000000000000" pitchFamily="34" charset="-122"/>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30361501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38319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249C60-7208-4AC1-899A-88A4792C5AC4}"/>
              </a:ext>
            </a:extLst>
          </p:cNvPr>
          <p:cNvPicPr>
            <a:picLocks noChangeAspect="1"/>
          </p:cNvPicPr>
          <p:nvPr userDrawn="1"/>
        </p:nvPicPr>
        <p:blipFill>
          <a:blip r:embed="rId8">
            <a:extLst>
              <a:ext uri="{BEBA8EAE-BF5A-486C-A8C5-ECC9F3942E4B}">
                <a14:imgProps xmlns:a14="http://schemas.microsoft.com/office/drawing/2010/main">
                  <a14:imgLayer r:embed="rId9">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3" name="矩形 2">
            <a:extLst>
              <a:ext uri="{FF2B5EF4-FFF2-40B4-BE49-F238E27FC236}">
                <a16:creationId xmlns:a16="http://schemas.microsoft.com/office/drawing/2014/main" id="{D9F73BC3-9401-4923-BE1F-F0C70522A8B0}"/>
              </a:ext>
            </a:extLst>
          </p:cNvPr>
          <p:cNvSpPr/>
          <p:nvPr userDrawn="1"/>
        </p:nvSpPr>
        <p:spPr>
          <a:xfrm>
            <a:off x="1486538" y="408050"/>
            <a:ext cx="4315605" cy="523220"/>
          </a:xfrm>
          <a:prstGeom prst="rect">
            <a:avLst/>
          </a:prstGeom>
        </p:spPr>
        <p:txBody>
          <a:bodyPr wrap="none">
            <a:spAutoFit/>
          </a:bodyPr>
          <a:lstStyle/>
          <a:p>
            <a:r>
              <a:rPr lang="en-US" altLang="zh-CN" sz="2800" dirty="0">
                <a:solidFill>
                  <a:prstClr val="black">
                    <a:lumMod val="75000"/>
                    <a:lumOff val="25000"/>
                  </a:prstClr>
                </a:solidFill>
                <a:latin typeface="思源黑体 CN Heavy" panose="020B0A00000000000000" pitchFamily="34" charset="-122"/>
                <a:ea typeface="思源黑体 CN Heavy" panose="020B0A00000000000000" pitchFamily="34" charset="-122"/>
                <a:sym typeface="思源宋体" panose="02020400000000000000" pitchFamily="18" charset="-122"/>
              </a:rPr>
              <a:t>Click to Insert Heading</a:t>
            </a:r>
            <a:endParaRPr lang="zh-CN" altLang="en-US" sz="2800" dirty="0">
              <a:latin typeface="思源黑体 CN Heavy" panose="020B0A00000000000000" pitchFamily="34" charset="-122"/>
              <a:ea typeface="思源黑体 CN Heavy" panose="020B0A00000000000000" pitchFamily="34" charset="-122"/>
              <a:sym typeface="思源宋体" panose="02020400000000000000" pitchFamily="18" charset="-122"/>
            </a:endParaRPr>
          </a:p>
        </p:txBody>
      </p:sp>
    </p:spTree>
    <p:extLst>
      <p:ext uri="{BB962C8B-B14F-4D97-AF65-F5344CB8AC3E}">
        <p14:creationId xmlns:p14="http://schemas.microsoft.com/office/powerpoint/2010/main" val="3709751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9" r:id="rId6"/>
  </p:sldLayoutIdLst>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package" Target="../embeddings/Microsoft_Excel_Worksheet4.xlsx"/><Relationship Id="rId3" Type="http://schemas.openxmlformats.org/officeDocument/2006/relationships/image" Target="../media/image1.png"/><Relationship Id="rId7" Type="http://schemas.openxmlformats.org/officeDocument/2006/relationships/package" Target="../embeddings/Microsoft_Excel_Worksheet1.xlsx"/><Relationship Id="rId12"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emf"/><Relationship Id="rId11" Type="http://schemas.openxmlformats.org/officeDocument/2006/relationships/package" Target="../embeddings/Microsoft_Word_Document3.docx"/><Relationship Id="rId5" Type="http://schemas.openxmlformats.org/officeDocument/2006/relationships/package" Target="../embeddings/Microsoft_Excel_Worksheet.xlsx"/><Relationship Id="rId10" Type="http://schemas.openxmlformats.org/officeDocument/2006/relationships/image" Target="../media/image9.emf"/><Relationship Id="rId4" Type="http://schemas.microsoft.com/office/2007/relationships/hdphoto" Target="../media/hdphoto1.wdp"/><Relationship Id="rId9" Type="http://schemas.openxmlformats.org/officeDocument/2006/relationships/package" Target="../embeddings/Microsoft_Word_Document2.docx"/><Relationship Id="rId1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oleObject" Target="../embeddings/oleObject3.bin"/><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package" Target="../embeddings/Microsoft_Word_Document.docx"/><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D5E65F5-1896-4E85-A7CA-71DEE0171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sp>
        <p:nvSpPr>
          <p:cNvPr id="12" name="矩形 11">
            <a:extLst>
              <a:ext uri="{FF2B5EF4-FFF2-40B4-BE49-F238E27FC236}">
                <a16:creationId xmlns:a16="http://schemas.microsoft.com/office/drawing/2014/main" id="{FEBA9565-5D20-453C-BFEA-0B6F72F3384D}"/>
              </a:ext>
            </a:extLst>
          </p:cNvPr>
          <p:cNvSpPr/>
          <p:nvPr/>
        </p:nvSpPr>
        <p:spPr>
          <a:xfrm>
            <a:off x="958469" y="2156196"/>
            <a:ext cx="6669949" cy="461665"/>
          </a:xfrm>
          <a:prstGeom prst="rect">
            <a:avLst/>
          </a:prstGeom>
        </p:spPr>
        <p:txBody>
          <a:bodyPr wrap="square">
            <a:spAutoFit/>
          </a:bodyPr>
          <a:lstStyle/>
          <a:p>
            <a:pPr lvl="0" defTabSz="1219170">
              <a:defRPr/>
            </a:pPr>
            <a:r>
              <a:rPr lang="en-US" altLang="zh-CN" sz="2400" b="1" spc="4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Internship</a:t>
            </a:r>
            <a:endParaRPr lang="zh-CN" altLang="en-US" sz="2400" b="1" spc="4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sp>
        <p:nvSpPr>
          <p:cNvPr id="13" name="矩形 12">
            <a:extLst>
              <a:ext uri="{FF2B5EF4-FFF2-40B4-BE49-F238E27FC236}">
                <a16:creationId xmlns:a16="http://schemas.microsoft.com/office/drawing/2014/main" id="{76AD3232-33F2-471B-9445-068CDAD21B50}"/>
              </a:ext>
            </a:extLst>
          </p:cNvPr>
          <p:cNvSpPr/>
          <p:nvPr/>
        </p:nvSpPr>
        <p:spPr>
          <a:xfrm>
            <a:off x="883055" y="2615618"/>
            <a:ext cx="6669949" cy="132343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rPr>
              <a:t>Report</a:t>
            </a:r>
            <a:endParaRPr kumimoji="0" lang="zh-CN" altLang="en-US"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endParaRPr>
          </a:p>
        </p:txBody>
      </p:sp>
      <p:sp>
        <p:nvSpPr>
          <p:cNvPr id="20" name="矩形 19">
            <a:extLst>
              <a:ext uri="{FF2B5EF4-FFF2-40B4-BE49-F238E27FC236}">
                <a16:creationId xmlns:a16="http://schemas.microsoft.com/office/drawing/2014/main" id="{161959FC-D9BE-4821-A879-802E44C76717}"/>
              </a:ext>
            </a:extLst>
          </p:cNvPr>
          <p:cNvSpPr/>
          <p:nvPr/>
        </p:nvSpPr>
        <p:spPr>
          <a:xfrm>
            <a:off x="975652" y="4268124"/>
            <a:ext cx="5890974" cy="92333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Reported by: Sachit Gupta</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pc="6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pc="6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			 07-07-23</a:t>
            </a:r>
          </a:p>
        </p:txBody>
      </p:sp>
      <p:graphicFrame>
        <p:nvGraphicFramePr>
          <p:cNvPr id="14" name="对象 13">
            <a:extLst>
              <a:ext uri="{FF2B5EF4-FFF2-40B4-BE49-F238E27FC236}">
                <a16:creationId xmlns:a16="http://schemas.microsoft.com/office/drawing/2014/main" id="{B54898C4-3DA5-45F7-9ECA-A077B9797AA7}"/>
              </a:ext>
            </a:extLst>
          </p:cNvPr>
          <p:cNvGraphicFramePr>
            <a:graphicFrameLocks noChangeAspect="1"/>
          </p:cNvGraphicFramePr>
          <p:nvPr>
            <p:extLst>
              <p:ext uri="{D42A27DB-BD31-4B8C-83A1-F6EECF244321}">
                <p14:modId xmlns:p14="http://schemas.microsoft.com/office/powerpoint/2010/main" val="1779406122"/>
              </p:ext>
            </p:extLst>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name="CorelDRAW" r:id="rId4" imgW="887179" imgH="1719618" progId="CorelDraw.Graphic.18">
                  <p:embed/>
                </p:oleObj>
              </mc:Choice>
              <mc:Fallback>
                <p:oleObj name="CorelDRAW" r:id="rId4" imgW="887179" imgH="1719618" progId="CorelDraw.Graphic.18">
                  <p:embed/>
                  <p:pic>
                    <p:nvPicPr>
                      <p:cNvPr id="0" name=""/>
                      <p:cNvPicPr/>
                      <p:nvPr/>
                    </p:nvPicPr>
                    <p:blipFill>
                      <a:blip r:embed="rId5"/>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107939166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4365041"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Features &amp; Functionality</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8" name="Rectangle 7">
            <a:extLst>
              <a:ext uri="{FF2B5EF4-FFF2-40B4-BE49-F238E27FC236}">
                <a16:creationId xmlns:a16="http://schemas.microsoft.com/office/drawing/2014/main" id="{AE7A9FC8-3E3A-F46F-2B9E-68D4BC97DB60}"/>
              </a:ext>
            </a:extLst>
          </p:cNvPr>
          <p:cNvSpPr/>
          <p:nvPr/>
        </p:nvSpPr>
        <p:spPr>
          <a:xfrm>
            <a:off x="936448" y="1696066"/>
            <a:ext cx="8677451" cy="4480842"/>
          </a:xfrm>
          <a:prstGeom prst="rect">
            <a:avLst/>
          </a:prstGeom>
        </p:spPr>
        <p:txBody>
          <a:bodyPr wrap="square">
            <a:spAutoFit/>
          </a:bodyPr>
          <a:lstStyle/>
          <a:p>
            <a:pPr marL="228600" indent="-228600" defTabSz="609570">
              <a:lnSpc>
                <a:spcPct val="150000"/>
              </a:lnSpc>
              <a:buFont typeface="+mj-lt"/>
              <a:buAutoNum type="arabicPeriod"/>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Finding Bugs and Scope of Improvement</a:t>
            </a: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Reviews and Ratings</a:t>
            </a:r>
          </a:p>
          <a:p>
            <a:pPr marL="228600" indent="-228600" defTabSz="609570">
              <a:lnSpc>
                <a:spcPct val="150000"/>
              </a:lnSpc>
              <a:buFont typeface="+mj-lt"/>
              <a:buAutoNum type="arabicPeriod"/>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a:p>
            <a:pPr marL="228600" indent="-228600" defTabSz="609570">
              <a:lnSpc>
                <a:spcPct val="150000"/>
              </a:lnSpc>
              <a:buFont typeface="+mj-lt"/>
              <a:buAutoNum type="arabicPeriod"/>
            </a:pPr>
            <a:endParaRPr lang="en-US"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aphicFrame>
        <p:nvGraphicFramePr>
          <p:cNvPr id="7" name="Table 6">
            <a:extLst>
              <a:ext uri="{FF2B5EF4-FFF2-40B4-BE49-F238E27FC236}">
                <a16:creationId xmlns:a16="http://schemas.microsoft.com/office/drawing/2014/main" id="{59BD926C-62A1-B073-5C77-1BA9374379C5}"/>
              </a:ext>
            </a:extLst>
          </p:cNvPr>
          <p:cNvGraphicFramePr>
            <a:graphicFrameLocks noGrp="1"/>
          </p:cNvGraphicFramePr>
          <p:nvPr>
            <p:extLst>
              <p:ext uri="{D42A27DB-BD31-4B8C-83A1-F6EECF244321}">
                <p14:modId xmlns:p14="http://schemas.microsoft.com/office/powerpoint/2010/main" val="2399462189"/>
              </p:ext>
            </p:extLst>
          </p:nvPr>
        </p:nvGraphicFramePr>
        <p:xfrm>
          <a:off x="936448" y="2176806"/>
          <a:ext cx="8677451" cy="2443480"/>
        </p:xfrm>
        <a:graphic>
          <a:graphicData uri="http://schemas.openxmlformats.org/drawingml/2006/table">
            <a:tbl>
              <a:tblPr firstRow="1" bandRow="1">
                <a:tableStyleId>{5C22544A-7EE6-4342-B048-85BDC9FD1C3A}</a:tableStyleId>
              </a:tblPr>
              <a:tblGrid>
                <a:gridCol w="982514">
                  <a:extLst>
                    <a:ext uri="{9D8B030D-6E8A-4147-A177-3AD203B41FA5}">
                      <a16:colId xmlns:a16="http://schemas.microsoft.com/office/drawing/2014/main" val="1038649153"/>
                    </a:ext>
                  </a:extLst>
                </a:gridCol>
                <a:gridCol w="3796038">
                  <a:extLst>
                    <a:ext uri="{9D8B030D-6E8A-4147-A177-3AD203B41FA5}">
                      <a16:colId xmlns:a16="http://schemas.microsoft.com/office/drawing/2014/main" val="386520713"/>
                    </a:ext>
                  </a:extLst>
                </a:gridCol>
                <a:gridCol w="2705100">
                  <a:extLst>
                    <a:ext uri="{9D8B030D-6E8A-4147-A177-3AD203B41FA5}">
                      <a16:colId xmlns:a16="http://schemas.microsoft.com/office/drawing/2014/main" val="3448391818"/>
                    </a:ext>
                  </a:extLst>
                </a:gridCol>
                <a:gridCol w="1193799">
                  <a:extLst>
                    <a:ext uri="{9D8B030D-6E8A-4147-A177-3AD203B41FA5}">
                      <a16:colId xmlns:a16="http://schemas.microsoft.com/office/drawing/2014/main" val="1301388371"/>
                    </a:ext>
                  </a:extLst>
                </a:gridCol>
              </a:tblGrid>
              <a:tr h="370840">
                <a:tc>
                  <a:txBody>
                    <a:bodyPr/>
                    <a:lstStyle/>
                    <a:p>
                      <a:pPr algn="ctr"/>
                      <a:r>
                        <a:rPr lang="en-US" sz="1400" dirty="0"/>
                        <a:t>S.No.</a:t>
                      </a:r>
                      <a:endParaRPr lang="en-IN" sz="1400" dirty="0"/>
                    </a:p>
                  </a:txBody>
                  <a:tcPr anchor="ctr"/>
                </a:tc>
                <a:tc>
                  <a:txBody>
                    <a:bodyPr/>
                    <a:lstStyle/>
                    <a:p>
                      <a:pPr algn="ctr"/>
                      <a:r>
                        <a:rPr lang="en-US" sz="1400" dirty="0"/>
                        <a:t>Details</a:t>
                      </a:r>
                      <a:endParaRPr lang="en-IN" sz="1400" dirty="0"/>
                    </a:p>
                  </a:txBody>
                  <a:tcPr anchor="ctr"/>
                </a:tc>
                <a:tc>
                  <a:txBody>
                    <a:bodyPr/>
                    <a:lstStyle/>
                    <a:p>
                      <a:pPr algn="ctr"/>
                      <a:r>
                        <a:rPr lang="en-IN" sz="1400" dirty="0"/>
                        <a:t>Status</a:t>
                      </a:r>
                    </a:p>
                  </a:txBody>
                  <a:tcPr anchor="ctr"/>
                </a:tc>
                <a:tc>
                  <a:txBody>
                    <a:bodyPr/>
                    <a:lstStyle/>
                    <a:p>
                      <a:pPr algn="ctr"/>
                      <a:endParaRPr lang="en-IN" sz="1400" dirty="0"/>
                    </a:p>
                  </a:txBody>
                  <a:tcPr anchor="ctr"/>
                </a:tc>
                <a:extLst>
                  <a:ext uri="{0D108BD9-81ED-4DB2-BD59-A6C34878D82A}">
                    <a16:rowId xmlns:a16="http://schemas.microsoft.com/office/drawing/2014/main" val="920102389"/>
                  </a:ext>
                </a:extLst>
              </a:tr>
              <a:tr h="370840">
                <a:tc>
                  <a:txBody>
                    <a:bodyPr/>
                    <a:lstStyle/>
                    <a:p>
                      <a:pPr algn="ctr"/>
                      <a:r>
                        <a:rPr lang="en-IN" sz="1400" dirty="0"/>
                        <a:t>1</a:t>
                      </a:r>
                    </a:p>
                  </a:txBody>
                  <a:tcPr anchor="ctr"/>
                </a:tc>
                <a:tc>
                  <a:txBody>
                    <a:bodyPr/>
                    <a:lstStyle/>
                    <a:p>
                      <a:pPr algn="ctr"/>
                      <a:r>
                        <a:rPr lang="en-IN" sz="1400" dirty="0"/>
                        <a:t>Bugs &amp; Scope of Improvement in Live Version</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2571436853"/>
                  </a:ext>
                </a:extLst>
              </a:tr>
              <a:tr h="370840">
                <a:tc>
                  <a:txBody>
                    <a:bodyPr/>
                    <a:lstStyle/>
                    <a:p>
                      <a:pPr algn="ctr"/>
                      <a:r>
                        <a:rPr lang="en-IN" sz="1400" dirty="0"/>
                        <a:t>2</a:t>
                      </a:r>
                    </a:p>
                  </a:txBody>
                  <a:tcPr anchor="ctr"/>
                </a:tc>
                <a:tc>
                  <a:txBody>
                    <a:bodyPr/>
                    <a:lstStyle/>
                    <a:p>
                      <a:pPr algn="ctr"/>
                      <a:r>
                        <a:rPr lang="en-IN" sz="1400" dirty="0"/>
                        <a:t>Bugs &amp; Scope of Improvement in Stage Version</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3682218904"/>
                  </a:ext>
                </a:extLst>
              </a:tr>
              <a:tr h="370840">
                <a:tc>
                  <a:txBody>
                    <a:bodyPr/>
                    <a:lstStyle/>
                    <a:p>
                      <a:pPr algn="ctr"/>
                      <a:r>
                        <a:rPr lang="en-IN" sz="1400" dirty="0"/>
                        <a:t>3</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IN" sz="1400" dirty="0"/>
                        <a:t>Bugs &amp; Scope of Improvement in Previous Version</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2319320835"/>
                  </a:ext>
                </a:extLst>
              </a:tr>
              <a:tr h="370840">
                <a:tc>
                  <a:txBody>
                    <a:bodyPr/>
                    <a:lstStyle/>
                    <a:p>
                      <a:pPr algn="ctr"/>
                      <a:r>
                        <a:rPr lang="en-IN" sz="1400" dirty="0"/>
                        <a:t>4</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IN" sz="1400" dirty="0"/>
                        <a:t>Compared Filters available in Ohsogo vs other competitors</a:t>
                      </a:r>
                    </a:p>
                  </a:txBody>
                  <a:tcPr anchor="ctr"/>
                </a:tc>
                <a:tc>
                  <a:txBody>
                    <a:bodyPr/>
                    <a:lstStyle/>
                    <a:p>
                      <a:pPr algn="ctr"/>
                      <a:r>
                        <a:rPr lang="en-IN" sz="1400" dirty="0"/>
                        <a:t>Completed</a:t>
                      </a:r>
                    </a:p>
                  </a:txBody>
                  <a:tcPr anchor="ctr"/>
                </a:tc>
                <a:tc>
                  <a:txBody>
                    <a:bodyPr/>
                    <a:lstStyle/>
                    <a:p>
                      <a:pPr algn="ctr"/>
                      <a:endParaRPr lang="en-IN" sz="1400" dirty="0"/>
                    </a:p>
                  </a:txBody>
                  <a:tcPr anchor="ctr"/>
                </a:tc>
                <a:extLst>
                  <a:ext uri="{0D108BD9-81ED-4DB2-BD59-A6C34878D82A}">
                    <a16:rowId xmlns:a16="http://schemas.microsoft.com/office/drawing/2014/main" val="1193543291"/>
                  </a:ext>
                </a:extLst>
              </a:tr>
            </a:tbl>
          </a:graphicData>
        </a:graphic>
      </p:graphicFrame>
      <p:graphicFrame>
        <p:nvGraphicFramePr>
          <p:cNvPr id="11" name="Object 10">
            <a:extLst>
              <a:ext uri="{FF2B5EF4-FFF2-40B4-BE49-F238E27FC236}">
                <a16:creationId xmlns:a16="http://schemas.microsoft.com/office/drawing/2014/main" id="{0EF37075-DE98-EFC2-9D31-3C1B88331D82}"/>
              </a:ext>
            </a:extLst>
          </p:cNvPr>
          <p:cNvGraphicFramePr>
            <a:graphicFrameLocks noChangeAspect="1"/>
          </p:cNvGraphicFramePr>
          <p:nvPr>
            <p:extLst>
              <p:ext uri="{D42A27DB-BD31-4B8C-83A1-F6EECF244321}">
                <p14:modId xmlns:p14="http://schemas.microsoft.com/office/powerpoint/2010/main" val="4009397325"/>
              </p:ext>
            </p:extLst>
          </p:nvPr>
        </p:nvGraphicFramePr>
        <p:xfrm>
          <a:off x="8580438" y="2632075"/>
          <a:ext cx="709612" cy="628650"/>
        </p:xfrm>
        <a:graphic>
          <a:graphicData uri="http://schemas.openxmlformats.org/presentationml/2006/ole">
            <mc:AlternateContent xmlns:mc="http://schemas.openxmlformats.org/markup-compatibility/2006">
              <mc:Choice xmlns:v="urn:schemas-microsoft-com:vml" Requires="v">
                <p:oleObj name="Worksheet" showAsIcon="1" r:id="rId5" imgW="1143077" imgH="990733" progId="Excel.Sheet.12">
                  <p:embed/>
                </p:oleObj>
              </mc:Choice>
              <mc:Fallback>
                <p:oleObj name="Worksheet" showAsIcon="1" r:id="rId5" imgW="1143077" imgH="990733" progId="Excel.Sheet.12">
                  <p:embed/>
                  <p:pic>
                    <p:nvPicPr>
                      <p:cNvPr id="0" name=""/>
                      <p:cNvPicPr/>
                      <p:nvPr/>
                    </p:nvPicPr>
                    <p:blipFill>
                      <a:blip r:embed="rId6"/>
                      <a:stretch>
                        <a:fillRect/>
                      </a:stretch>
                    </p:blipFill>
                    <p:spPr>
                      <a:xfrm>
                        <a:off x="8580438" y="2632075"/>
                        <a:ext cx="709612" cy="6286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EE3C69A5-9548-DAB3-1BDC-91E0B08D353B}"/>
              </a:ext>
            </a:extLst>
          </p:cNvPr>
          <p:cNvGraphicFramePr>
            <a:graphicFrameLocks noChangeAspect="1"/>
          </p:cNvGraphicFramePr>
          <p:nvPr>
            <p:extLst>
              <p:ext uri="{D42A27DB-BD31-4B8C-83A1-F6EECF244321}">
                <p14:modId xmlns:p14="http://schemas.microsoft.com/office/powerpoint/2010/main" val="346842139"/>
              </p:ext>
            </p:extLst>
          </p:nvPr>
        </p:nvGraphicFramePr>
        <p:xfrm>
          <a:off x="8629650" y="3151188"/>
          <a:ext cx="611188" cy="530225"/>
        </p:xfrm>
        <a:graphic>
          <a:graphicData uri="http://schemas.openxmlformats.org/presentationml/2006/ole">
            <mc:AlternateContent xmlns:mc="http://schemas.openxmlformats.org/markup-compatibility/2006">
              <mc:Choice xmlns:v="urn:schemas-microsoft-com:vml" Requires="v">
                <p:oleObj name="Worksheet" showAsIcon="1" r:id="rId7" imgW="1143077" imgH="990733" progId="Excel.Sheet.12">
                  <p:embed/>
                </p:oleObj>
              </mc:Choice>
              <mc:Fallback>
                <p:oleObj name="Worksheet" showAsIcon="1" r:id="rId7" imgW="1143077" imgH="990733" progId="Excel.Sheet.12">
                  <p:embed/>
                  <p:pic>
                    <p:nvPicPr>
                      <p:cNvPr id="0" name=""/>
                      <p:cNvPicPr/>
                      <p:nvPr/>
                    </p:nvPicPr>
                    <p:blipFill>
                      <a:blip r:embed="rId8"/>
                      <a:stretch>
                        <a:fillRect/>
                      </a:stretch>
                    </p:blipFill>
                    <p:spPr>
                      <a:xfrm>
                        <a:off x="8629650" y="3151188"/>
                        <a:ext cx="611188" cy="53022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930573F9-716C-00C3-61C5-299A2AB62737}"/>
              </a:ext>
            </a:extLst>
          </p:cNvPr>
          <p:cNvGraphicFramePr>
            <a:graphicFrameLocks noChangeAspect="1"/>
          </p:cNvGraphicFramePr>
          <p:nvPr>
            <p:extLst>
              <p:ext uri="{D42A27DB-BD31-4B8C-83A1-F6EECF244321}">
                <p14:modId xmlns:p14="http://schemas.microsoft.com/office/powerpoint/2010/main" val="331691378"/>
              </p:ext>
            </p:extLst>
          </p:nvPr>
        </p:nvGraphicFramePr>
        <p:xfrm>
          <a:off x="8532813" y="3636865"/>
          <a:ext cx="804744" cy="695409"/>
        </p:xfrm>
        <a:graphic>
          <a:graphicData uri="http://schemas.openxmlformats.org/presentationml/2006/ole">
            <mc:AlternateContent xmlns:mc="http://schemas.openxmlformats.org/markup-compatibility/2006">
              <mc:Choice xmlns:v="urn:schemas-microsoft-com:vml" Requires="v">
                <p:oleObj name="Document" showAsIcon="1" r:id="rId9" imgW="1296720" imgH="1121400" progId="Word.Document.12">
                  <p:embed/>
                </p:oleObj>
              </mc:Choice>
              <mc:Fallback>
                <p:oleObj name="Document" showAsIcon="1" r:id="rId9" imgW="1296720" imgH="1121400" progId="Word.Document.12">
                  <p:embed/>
                  <p:pic>
                    <p:nvPicPr>
                      <p:cNvPr id="0" name=""/>
                      <p:cNvPicPr/>
                      <p:nvPr/>
                    </p:nvPicPr>
                    <p:blipFill>
                      <a:blip r:embed="rId10"/>
                      <a:stretch>
                        <a:fillRect/>
                      </a:stretch>
                    </p:blipFill>
                    <p:spPr>
                      <a:xfrm>
                        <a:off x="8532813" y="3636865"/>
                        <a:ext cx="804744" cy="695409"/>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2EE81CE-B8A8-893A-18D6-06F4468A2026}"/>
              </a:ext>
            </a:extLst>
          </p:cNvPr>
          <p:cNvGraphicFramePr>
            <a:graphicFrameLocks noChangeAspect="1"/>
          </p:cNvGraphicFramePr>
          <p:nvPr>
            <p:extLst>
              <p:ext uri="{D42A27DB-BD31-4B8C-83A1-F6EECF244321}">
                <p14:modId xmlns:p14="http://schemas.microsoft.com/office/powerpoint/2010/main" val="2753035100"/>
              </p:ext>
            </p:extLst>
          </p:nvPr>
        </p:nvGraphicFramePr>
        <p:xfrm>
          <a:off x="3366158" y="4999426"/>
          <a:ext cx="1002611" cy="866394"/>
        </p:xfrm>
        <a:graphic>
          <a:graphicData uri="http://schemas.openxmlformats.org/presentationml/2006/ole">
            <mc:AlternateContent xmlns:mc="http://schemas.openxmlformats.org/markup-compatibility/2006">
              <mc:Choice xmlns:v="urn:schemas-microsoft-com:vml" Requires="v">
                <p:oleObj name="Document" showAsIcon="1" r:id="rId11" imgW="1296720" imgH="1121400" progId="Word.Document.12">
                  <p:embed/>
                </p:oleObj>
              </mc:Choice>
              <mc:Fallback>
                <p:oleObj name="Document" showAsIcon="1" r:id="rId11" imgW="1296720" imgH="1121400" progId="Word.Document.12">
                  <p:embed/>
                  <p:pic>
                    <p:nvPicPr>
                      <p:cNvPr id="0" name=""/>
                      <p:cNvPicPr/>
                      <p:nvPr/>
                    </p:nvPicPr>
                    <p:blipFill>
                      <a:blip r:embed="rId12"/>
                      <a:stretch>
                        <a:fillRect/>
                      </a:stretch>
                    </p:blipFill>
                    <p:spPr>
                      <a:xfrm>
                        <a:off x="3366158" y="4999426"/>
                        <a:ext cx="1002611" cy="866394"/>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2D2E8FB-3A8A-E26D-6ED9-54BFD713F577}"/>
              </a:ext>
            </a:extLst>
          </p:cNvPr>
          <p:cNvGraphicFramePr>
            <a:graphicFrameLocks noChangeAspect="1"/>
          </p:cNvGraphicFramePr>
          <p:nvPr>
            <p:extLst>
              <p:ext uri="{D42A27DB-BD31-4B8C-83A1-F6EECF244321}">
                <p14:modId xmlns:p14="http://schemas.microsoft.com/office/powerpoint/2010/main" val="2243998662"/>
              </p:ext>
            </p:extLst>
          </p:nvPr>
        </p:nvGraphicFramePr>
        <p:xfrm>
          <a:off x="8580438" y="4198938"/>
          <a:ext cx="706437" cy="611187"/>
        </p:xfrm>
        <a:graphic>
          <a:graphicData uri="http://schemas.openxmlformats.org/presentationml/2006/ole">
            <mc:AlternateContent xmlns:mc="http://schemas.openxmlformats.org/markup-compatibility/2006">
              <mc:Choice xmlns:v="urn:schemas-microsoft-com:vml" Requires="v">
                <p:oleObj name="Worksheet" showAsIcon="1" r:id="rId13" imgW="1143077" imgH="990733" progId="Excel.Sheet.12">
                  <p:embed/>
                </p:oleObj>
              </mc:Choice>
              <mc:Fallback>
                <p:oleObj name="Worksheet" showAsIcon="1" r:id="rId13" imgW="1143077" imgH="990733" progId="Excel.Sheet.12">
                  <p:embed/>
                  <p:pic>
                    <p:nvPicPr>
                      <p:cNvPr id="0" name=""/>
                      <p:cNvPicPr/>
                      <p:nvPr/>
                    </p:nvPicPr>
                    <p:blipFill>
                      <a:blip r:embed="rId14"/>
                      <a:stretch>
                        <a:fillRect/>
                      </a:stretch>
                    </p:blipFill>
                    <p:spPr>
                      <a:xfrm>
                        <a:off x="8580438" y="4198938"/>
                        <a:ext cx="706437" cy="611187"/>
                      </a:xfrm>
                      <a:prstGeom prst="rect">
                        <a:avLst/>
                      </a:prstGeom>
                    </p:spPr>
                  </p:pic>
                </p:oleObj>
              </mc:Fallback>
            </mc:AlternateContent>
          </a:graphicData>
        </a:graphic>
      </p:graphicFrame>
    </p:spTree>
    <p:extLst>
      <p:ext uri="{BB962C8B-B14F-4D97-AF65-F5344CB8AC3E}">
        <p14:creationId xmlns:p14="http://schemas.microsoft.com/office/powerpoint/2010/main" val="3980410034"/>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4">
            <a:extLst>
              <a:ext uri="{FF2B5EF4-FFF2-40B4-BE49-F238E27FC236}">
                <a16:creationId xmlns:a16="http://schemas.microsoft.com/office/drawing/2014/main" id="{439D6A5B-9213-DD27-71E4-371D9682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76140">
            <a:off x="6461348" y="-53309"/>
            <a:ext cx="8943701" cy="6964616"/>
          </a:xfrm>
          <a:prstGeom prst="rect">
            <a:avLst/>
          </a:prstGeom>
        </p:spPr>
      </p:pic>
      <p:sp>
        <p:nvSpPr>
          <p:cNvPr id="5" name="矩形 12">
            <a:extLst>
              <a:ext uri="{FF2B5EF4-FFF2-40B4-BE49-F238E27FC236}">
                <a16:creationId xmlns:a16="http://schemas.microsoft.com/office/drawing/2014/main" id="{3987C52B-A29D-6C06-BAED-C798E90BA757}"/>
              </a:ext>
            </a:extLst>
          </p:cNvPr>
          <p:cNvSpPr/>
          <p:nvPr/>
        </p:nvSpPr>
        <p:spPr>
          <a:xfrm>
            <a:off x="883055" y="2615618"/>
            <a:ext cx="6669949" cy="132343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rPr>
              <a:t>Thank You</a:t>
            </a:r>
            <a:endParaRPr kumimoji="0" lang="zh-CN" altLang="en-US" sz="8000" b="0" i="0" u="none" strike="noStrike" kern="1200" cap="none" normalizeH="0" baseline="0" noProof="0" dirty="0">
              <a:ln>
                <a:noFill/>
              </a:ln>
              <a:solidFill>
                <a:srgbClr val="39425D"/>
              </a:solidFill>
              <a:effectLst/>
              <a:uLnTx/>
              <a:uFillTx/>
              <a:latin typeface="思源黑体 CN Heavy" panose="020B0A00000000000000" pitchFamily="34" charset="-122"/>
              <a:ea typeface="思源黑体 CN Heavy" panose="020B0A00000000000000" pitchFamily="34" charset="-122"/>
              <a:cs typeface="+mn-ea"/>
              <a:sym typeface="字魂59号-创粗黑" panose="00000500000000000000" pitchFamily="2" charset="-122"/>
            </a:endParaRPr>
          </a:p>
        </p:txBody>
      </p:sp>
      <p:sp>
        <p:nvSpPr>
          <p:cNvPr id="6" name="矩形 19">
            <a:extLst>
              <a:ext uri="{FF2B5EF4-FFF2-40B4-BE49-F238E27FC236}">
                <a16:creationId xmlns:a16="http://schemas.microsoft.com/office/drawing/2014/main" id="{74E4D484-4773-7299-54D1-4855A56EEB3D}"/>
              </a:ext>
            </a:extLst>
          </p:cNvPr>
          <p:cNvSpPr/>
          <p:nvPr/>
        </p:nvSpPr>
        <p:spPr>
          <a:xfrm>
            <a:off x="975652" y="4268124"/>
            <a:ext cx="5708612" cy="369332"/>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Reported by: Sachit</a:t>
            </a:r>
            <a:r>
              <a:rPr kumimoji="0" lang="en-US" altLang="zh-CN" sz="1800" b="0" i="0" u="none" strike="noStrike" kern="1200" cap="none" spc="600" normalizeH="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 Gupta</a:t>
            </a:r>
            <a:endParaRPr kumimoji="0" lang="zh-CN" altLang="en-US" sz="1800" b="0" i="0" u="none" strike="noStrike" kern="1200" cap="none" spc="60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aphicFrame>
        <p:nvGraphicFramePr>
          <p:cNvPr id="7" name="对象 20">
            <a:extLst>
              <a:ext uri="{FF2B5EF4-FFF2-40B4-BE49-F238E27FC236}">
                <a16:creationId xmlns:a16="http://schemas.microsoft.com/office/drawing/2014/main" id="{30FC14AD-02DF-DFEC-6E4D-311AC102A44E}"/>
              </a:ext>
            </a:extLst>
          </p:cNvPr>
          <p:cNvGraphicFramePr>
            <a:graphicFrameLocks noChangeAspect="1"/>
          </p:cNvGraphicFramePr>
          <p:nvPr>
            <p:extLst>
              <p:ext uri="{D42A27DB-BD31-4B8C-83A1-F6EECF244321}">
                <p14:modId xmlns:p14="http://schemas.microsoft.com/office/powerpoint/2010/main" val="2051649851"/>
              </p:ext>
            </p:extLst>
          </p:nvPr>
        </p:nvGraphicFramePr>
        <p:xfrm>
          <a:off x="232833" y="2785300"/>
          <a:ext cx="1511301" cy="2927976"/>
        </p:xfrm>
        <a:graphic>
          <a:graphicData uri="http://schemas.openxmlformats.org/presentationml/2006/ole">
            <mc:AlternateContent xmlns:mc="http://schemas.openxmlformats.org/markup-compatibility/2006">
              <mc:Choice xmlns:v="urn:schemas-microsoft-com:vml" Requires="v">
                <p:oleObj name="CorelDRAW" r:id="rId4" imgW="887179" imgH="1719618" progId="CorelDraw.Graphic.18">
                  <p:embed/>
                </p:oleObj>
              </mc:Choice>
              <mc:Fallback>
                <p:oleObj name="CorelDRAW" r:id="rId4" imgW="887179" imgH="1719618" progId="CorelDraw.Graphic.18">
                  <p:embed/>
                  <p:pic>
                    <p:nvPicPr>
                      <p:cNvPr id="21" name="对象 20">
                        <a:extLst>
                          <a:ext uri="{FF2B5EF4-FFF2-40B4-BE49-F238E27FC236}">
                            <a16:creationId xmlns:a16="http://schemas.microsoft.com/office/drawing/2014/main" id="{D46C3451-D22F-496E-BE02-845EAE4E180F}"/>
                          </a:ext>
                        </a:extLst>
                      </p:cNvPr>
                      <p:cNvPicPr/>
                      <p:nvPr/>
                    </p:nvPicPr>
                    <p:blipFill>
                      <a:blip r:embed="rId5"/>
                      <a:stretch>
                        <a:fillRect/>
                      </a:stretch>
                    </p:blipFill>
                    <p:spPr>
                      <a:xfrm>
                        <a:off x="232833" y="2785300"/>
                        <a:ext cx="1511301" cy="2927976"/>
                      </a:xfrm>
                      <a:prstGeom prst="rect">
                        <a:avLst/>
                      </a:prstGeom>
                    </p:spPr>
                  </p:pic>
                </p:oleObj>
              </mc:Fallback>
            </mc:AlternateContent>
          </a:graphicData>
        </a:graphic>
      </p:graphicFrame>
    </p:spTree>
    <p:extLst>
      <p:ext uri="{BB962C8B-B14F-4D97-AF65-F5344CB8AC3E}">
        <p14:creationId xmlns:p14="http://schemas.microsoft.com/office/powerpoint/2010/main" val="130518602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4AD53FD2-2210-41F2-BA2E-09E01AD1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88039" y="1577241"/>
            <a:ext cx="4515868" cy="3516585"/>
          </a:xfrm>
          <a:prstGeom prst="rect">
            <a:avLst/>
          </a:prstGeom>
        </p:spPr>
      </p:pic>
      <p:sp>
        <p:nvSpPr>
          <p:cNvPr id="22" name="Rectangle 21"/>
          <p:cNvSpPr/>
          <p:nvPr/>
        </p:nvSpPr>
        <p:spPr>
          <a:xfrm>
            <a:off x="6867762" y="4207492"/>
            <a:ext cx="2587220" cy="246221"/>
          </a:xfrm>
          <a:prstGeom prst="rect">
            <a:avLst/>
          </a:prstGeom>
        </p:spPr>
        <p:txBody>
          <a:bodyPr wrap="none" lIns="192000" tIns="0" rIns="192000" bIns="0">
            <a:noAutofit/>
          </a:bodyPr>
          <a:lstStyle/>
          <a:p>
            <a:pPr defTabSz="1219170"/>
            <a:r>
              <a:rPr lang="en-IN" altLang="zh-CN"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Work Done</a:t>
            </a:r>
            <a:endParaRPr lang="zh-CN" altLang="en-US"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sp>
        <p:nvSpPr>
          <p:cNvPr id="18" name="Rectangle 27"/>
          <p:cNvSpPr/>
          <p:nvPr/>
        </p:nvSpPr>
        <p:spPr>
          <a:xfrm>
            <a:off x="6602076" y="1446437"/>
            <a:ext cx="2587220" cy="246221"/>
          </a:xfrm>
          <a:prstGeom prst="rect">
            <a:avLst/>
          </a:prstGeom>
        </p:spPr>
        <p:txBody>
          <a:bodyPr wrap="none" lIns="192000" tIns="0" rIns="192000" bIns="0">
            <a:noAutofit/>
          </a:bodyPr>
          <a:lstStyle/>
          <a:p>
            <a:pPr algn="r" defTabSz="1219170"/>
            <a:r>
              <a:rPr lang="en-US" altLang="zh-CN"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Workstreams</a:t>
            </a:r>
            <a:endParaRPr lang="zh-CN" altLang="en-US" sz="200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sp>
        <p:nvSpPr>
          <p:cNvPr id="43" name="TextBox 7">
            <a:extLst>
              <a:ext uri="{FF2B5EF4-FFF2-40B4-BE49-F238E27FC236}">
                <a16:creationId xmlns:a16="http://schemas.microsoft.com/office/drawing/2014/main" id="{526CB5D0-1DA2-4838-9E50-0E33742125DD}"/>
              </a:ext>
            </a:extLst>
          </p:cNvPr>
          <p:cNvSpPr txBox="1"/>
          <p:nvPr/>
        </p:nvSpPr>
        <p:spPr>
          <a:xfrm>
            <a:off x="7028287" y="4650568"/>
            <a:ext cx="3265113" cy="548548"/>
          </a:xfrm>
          <a:prstGeom prst="rect">
            <a:avLst/>
          </a:prstGeom>
          <a:noFill/>
        </p:spPr>
        <p:txBody>
          <a:bodyPr wrap="square" rtlCol="0">
            <a:spAutoFit/>
          </a:bodyPr>
          <a:lstStyle/>
          <a:p>
            <a:pPr defTabSz="1219170">
              <a:lnSpc>
                <a:spcPct val="150000"/>
              </a:lnSpc>
            </a:pPr>
            <a:r>
              <a:rPr lang="en-IN"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rPr>
              <a:t>What I achieved</a:t>
            </a:r>
          </a:p>
          <a:p>
            <a:pPr defTabSz="1219170">
              <a:lnSpc>
                <a:spcPct val="150000"/>
              </a:lnSpc>
            </a:pPr>
            <a:endParaRPr lang="zh-CN" altLang="en-US" sz="1050" spc="3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Leelawadee UI Semilight" panose="020B0402040204020203" pitchFamily="34" charset="-34"/>
              <a:sym typeface="字魂59号-创粗黑" panose="00000500000000000000" pitchFamily="2" charset="-122"/>
            </a:endParaRPr>
          </a:p>
        </p:txBody>
      </p:sp>
      <p:sp>
        <p:nvSpPr>
          <p:cNvPr id="44" name="TextBox 7">
            <a:extLst>
              <a:ext uri="{FF2B5EF4-FFF2-40B4-BE49-F238E27FC236}">
                <a16:creationId xmlns:a16="http://schemas.microsoft.com/office/drawing/2014/main" id="{B6386EB2-4832-45CC-8E72-DE92931A10DB}"/>
              </a:ext>
            </a:extLst>
          </p:cNvPr>
          <p:cNvSpPr txBox="1"/>
          <p:nvPr/>
        </p:nvSpPr>
        <p:spPr>
          <a:xfrm>
            <a:off x="6177982" y="1906264"/>
            <a:ext cx="3539734" cy="784061"/>
          </a:xfrm>
          <a:prstGeom prst="rect">
            <a:avLst/>
          </a:prstGeom>
          <a:noFill/>
        </p:spPr>
        <p:txBody>
          <a:bodyPr wrap="square" rtlCol="0">
            <a:spAutoFit/>
          </a:bodyPr>
          <a:lstStyle/>
          <a:p>
            <a:pPr algn="ctr" defTabSz="1219170">
              <a:lnSpc>
                <a:spcPct val="150000"/>
              </a:lnSpc>
            </a:pPr>
            <a:r>
              <a:rPr lang="en-US" altLang="zh-CN"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sym typeface="字魂59号-创粗黑" panose="00000500000000000000" pitchFamily="2" charset="-122"/>
              </a:rPr>
              <a:t>Different workstreams </a:t>
            </a:r>
            <a:r>
              <a:rPr lang="en-IN" altLang="zh-CN"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sym typeface="字魂59号-创粗黑" panose="00000500000000000000" pitchFamily="2" charset="-122"/>
              </a:rPr>
              <a:t>in progress in the organization</a:t>
            </a:r>
            <a:endParaRPr lang="zh-CN" altLang="en-US" sz="1050" spc="300" dirty="0">
              <a:solidFill>
                <a:schemeClr val="tx1">
                  <a:lumMod val="75000"/>
                  <a:lumOff val="25000"/>
                </a:schemeClr>
              </a:solidFill>
              <a:ea typeface="思源黑体 CN Medium" panose="020B0600000000000000" pitchFamily="34" charset="-122"/>
              <a:cs typeface="Leelawadee UI Semilight" panose="020B0402040204020203" pitchFamily="34" charset="-34"/>
              <a:sym typeface="字魂59号-创粗黑" panose="00000500000000000000" pitchFamily="2" charset="-122"/>
            </a:endParaRPr>
          </a:p>
          <a:p>
            <a:pPr algn="ctr" defTabSz="1219170">
              <a:lnSpc>
                <a:spcPct val="150000"/>
              </a:lnSpc>
            </a:pPr>
            <a:endParaRPr lang="zh-CN" altLang="en-US" sz="1000" spc="300" dirty="0">
              <a:solidFill>
                <a:schemeClr val="tx1">
                  <a:lumMod val="75000"/>
                  <a:lumOff val="25000"/>
                </a:schemeClr>
              </a:solidFill>
              <a:latin typeface="Calibri" panose="020F0502020204030204" pitchFamily="34" charset="0"/>
              <a:ea typeface="思源黑体 CN Medium" panose="020B0600000000000000" pitchFamily="34" charset="-122"/>
              <a:cs typeface="Leelawadee UI Semilight" panose="020B0402040204020203" pitchFamily="34" charset="-34"/>
              <a:sym typeface="字魂59号-创粗黑" panose="00000500000000000000" pitchFamily="2" charset="-122"/>
            </a:endParaRPr>
          </a:p>
        </p:txBody>
      </p:sp>
      <p:sp>
        <p:nvSpPr>
          <p:cNvPr id="36" name="Rectangle 24">
            <a:extLst>
              <a:ext uri="{FF2B5EF4-FFF2-40B4-BE49-F238E27FC236}">
                <a16:creationId xmlns:a16="http://schemas.microsoft.com/office/drawing/2014/main" id="{5D520DD0-8E77-445E-855D-C35CD03D1E72}"/>
              </a:ext>
            </a:extLst>
          </p:cNvPr>
          <p:cNvSpPr/>
          <p:nvPr/>
        </p:nvSpPr>
        <p:spPr>
          <a:xfrm>
            <a:off x="2468939" y="3055270"/>
            <a:ext cx="3616054" cy="1941470"/>
          </a:xfrm>
          <a:prstGeom prst="rect">
            <a:avLst/>
          </a:prstGeom>
        </p:spPr>
        <p:txBody>
          <a:bodyPr wrap="none" lIns="192000" tIns="0" rIns="192000" bIns="0">
            <a:noAutofit/>
          </a:bodyPr>
          <a:lstStyle/>
          <a:p>
            <a:pPr algn="ctr" defTabSz="1219170"/>
            <a:r>
              <a:rPr lang="en-US" altLang="zh-CN" sz="3200" spc="300" dirty="0">
                <a:solidFill>
                  <a:schemeClr val="bg1"/>
                </a:solidFill>
                <a:latin typeface="思源黑体 CN Heavy" panose="020B0A00000000000000" pitchFamily="34" charset="-122"/>
                <a:ea typeface="思源黑体 CN Heavy" panose="020B0A00000000000000" pitchFamily="34" charset="-122"/>
                <a:cs typeface="+mn-ea"/>
                <a:sym typeface="字魂59号-创粗黑" panose="00000500000000000000" pitchFamily="2" charset="-122"/>
              </a:rPr>
              <a:t>Contents</a:t>
            </a:r>
            <a:endParaRPr lang="zh-CN" altLang="en-US" sz="3200" spc="300" dirty="0">
              <a:solidFill>
                <a:schemeClr val="bg1"/>
              </a:solidFill>
              <a:latin typeface="思源黑体 CN Heavy" panose="020B0A00000000000000" pitchFamily="34" charset="-122"/>
              <a:ea typeface="思源黑体 CN Heavy" panose="020B0A00000000000000" pitchFamily="34" charset="-122"/>
              <a:cs typeface="+mn-ea"/>
              <a:sym typeface="字魂59号-创粗黑" panose="00000500000000000000" pitchFamily="2" charset="-122"/>
            </a:endParaRPr>
          </a:p>
        </p:txBody>
      </p:sp>
      <p:graphicFrame>
        <p:nvGraphicFramePr>
          <p:cNvPr id="38" name="对象 37">
            <a:extLst>
              <a:ext uri="{FF2B5EF4-FFF2-40B4-BE49-F238E27FC236}">
                <a16:creationId xmlns:a16="http://schemas.microsoft.com/office/drawing/2014/main" id="{81A3D855-0FC0-460F-A143-C972CAF482AB}"/>
              </a:ext>
            </a:extLst>
          </p:cNvPr>
          <p:cNvGraphicFramePr>
            <a:graphicFrameLocks noChangeAspect="1"/>
          </p:cNvGraphicFramePr>
          <p:nvPr>
            <p:extLst>
              <p:ext uri="{D42A27DB-BD31-4B8C-83A1-F6EECF244321}">
                <p14:modId xmlns:p14="http://schemas.microsoft.com/office/powerpoint/2010/main" val="3024955297"/>
              </p:ext>
            </p:extLst>
          </p:nvPr>
        </p:nvGraphicFramePr>
        <p:xfrm>
          <a:off x="1662113" y="1123950"/>
          <a:ext cx="1604962" cy="4387850"/>
        </p:xfrm>
        <a:graphic>
          <a:graphicData uri="http://schemas.openxmlformats.org/presentationml/2006/ole">
            <mc:AlternateContent xmlns:mc="http://schemas.openxmlformats.org/markup-compatibility/2006">
              <mc:Choice xmlns:v="urn:schemas-microsoft-com:vml" Requires="v">
                <p:oleObj name="CorelDRAW" r:id="rId4" imgW="887179" imgH="2375222" progId="CorelDraw.Graphic.18">
                  <p:embed/>
                </p:oleObj>
              </mc:Choice>
              <mc:Fallback>
                <p:oleObj name="CorelDRAW" r:id="rId4" imgW="887179" imgH="2375222" progId="CorelDraw.Graphic.18">
                  <p:embed/>
                  <p:pic>
                    <p:nvPicPr>
                      <p:cNvPr id="14" name="对象 13">
                        <a:extLst>
                          <a:ext uri="{FF2B5EF4-FFF2-40B4-BE49-F238E27FC236}">
                            <a16:creationId xmlns:a16="http://schemas.microsoft.com/office/drawing/2014/main" id="{B54898C4-3DA5-45F7-9ECA-A077B9797AA7}"/>
                          </a:ext>
                        </a:extLst>
                      </p:cNvPr>
                      <p:cNvPicPr/>
                      <p:nvPr/>
                    </p:nvPicPr>
                    <p:blipFill>
                      <a:blip r:embed="rId5"/>
                      <a:stretch>
                        <a:fillRect/>
                      </a:stretch>
                    </p:blipFill>
                    <p:spPr>
                      <a:xfrm>
                        <a:off x="1662113" y="1123950"/>
                        <a:ext cx="1604962" cy="4387850"/>
                      </a:xfrm>
                      <a:prstGeom prst="rect">
                        <a:avLst/>
                      </a:prstGeom>
                    </p:spPr>
                  </p:pic>
                </p:oleObj>
              </mc:Fallback>
            </mc:AlternateContent>
          </a:graphicData>
        </a:graphic>
      </p:graphicFrame>
      <p:sp>
        <p:nvSpPr>
          <p:cNvPr id="2" name="菱形 1">
            <a:extLst>
              <a:ext uri="{FF2B5EF4-FFF2-40B4-BE49-F238E27FC236}">
                <a16:creationId xmlns:a16="http://schemas.microsoft.com/office/drawing/2014/main" id="{7B46BEAE-3461-4810-AD5F-40C27BD92F30}"/>
              </a:ext>
            </a:extLst>
          </p:cNvPr>
          <p:cNvSpPr/>
          <p:nvPr/>
        </p:nvSpPr>
        <p:spPr>
          <a:xfrm>
            <a:off x="1608307" y="954018"/>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2" name="菱形 41">
            <a:extLst>
              <a:ext uri="{FF2B5EF4-FFF2-40B4-BE49-F238E27FC236}">
                <a16:creationId xmlns:a16="http://schemas.microsoft.com/office/drawing/2014/main" id="{C55C9644-03B5-4236-B051-300FF3D61E25}"/>
              </a:ext>
            </a:extLst>
          </p:cNvPr>
          <p:cNvSpPr/>
          <p:nvPr/>
        </p:nvSpPr>
        <p:spPr>
          <a:xfrm>
            <a:off x="1608307" y="4424285"/>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8" name="菱形 47">
            <a:extLst>
              <a:ext uri="{FF2B5EF4-FFF2-40B4-BE49-F238E27FC236}">
                <a16:creationId xmlns:a16="http://schemas.microsoft.com/office/drawing/2014/main" id="{6F2934FE-6333-4905-81EE-4CB2B48AE7F3}"/>
              </a:ext>
            </a:extLst>
          </p:cNvPr>
          <p:cNvSpPr/>
          <p:nvPr/>
        </p:nvSpPr>
        <p:spPr>
          <a:xfrm>
            <a:off x="9905985" y="954018"/>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9" name="菱形 48">
            <a:extLst>
              <a:ext uri="{FF2B5EF4-FFF2-40B4-BE49-F238E27FC236}">
                <a16:creationId xmlns:a16="http://schemas.microsoft.com/office/drawing/2014/main" id="{1BF2397D-9809-4D40-A82D-7C215964C988}"/>
              </a:ext>
            </a:extLst>
          </p:cNvPr>
          <p:cNvSpPr/>
          <p:nvPr/>
        </p:nvSpPr>
        <p:spPr>
          <a:xfrm>
            <a:off x="9905985" y="4424285"/>
            <a:ext cx="774831" cy="774831"/>
          </a:xfrm>
          <a:prstGeom prst="diamond">
            <a:avLst/>
          </a:prstGeom>
          <a:solidFill>
            <a:srgbClr val="34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Tree>
    <p:extLst>
      <p:ext uri="{BB962C8B-B14F-4D97-AF65-F5344CB8AC3E}">
        <p14:creationId xmlns:p14="http://schemas.microsoft.com/office/powerpoint/2010/main" val="2324247592"/>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Can 110">
            <a:extLst>
              <a:ext uri="{FF2B5EF4-FFF2-40B4-BE49-F238E27FC236}">
                <a16:creationId xmlns:a16="http://schemas.microsoft.com/office/drawing/2014/main" id="{7E9F157F-5475-68DC-549B-746A161F374B}"/>
              </a:ext>
            </a:extLst>
          </p:cNvPr>
          <p:cNvSpPr/>
          <p:nvPr/>
        </p:nvSpPr>
        <p:spPr>
          <a:xfrm rot="5400000">
            <a:off x="5646848" y="-771586"/>
            <a:ext cx="206043" cy="873658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4" name="Rounded Rectangle 111">
            <a:extLst>
              <a:ext uri="{FF2B5EF4-FFF2-40B4-BE49-F238E27FC236}">
                <a16:creationId xmlns:a16="http://schemas.microsoft.com/office/drawing/2014/main" id="{95F6EBF3-9F72-4406-5D51-6A2CC79796F7}"/>
              </a:ext>
            </a:extLst>
          </p:cNvPr>
          <p:cNvSpPr/>
          <p:nvPr/>
        </p:nvSpPr>
        <p:spPr>
          <a:xfrm>
            <a:off x="1381580" y="2973207"/>
            <a:ext cx="846425" cy="349724"/>
          </a:xfrm>
          <a:prstGeom prst="round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思源黑体 CN Medium" panose="020B0600000000000000" pitchFamily="34" charset="-122"/>
                <a:ea typeface="思源黑体 CN Medium" panose="020B0600000000000000" pitchFamily="34" charset="-122"/>
                <a:sym typeface="字魂59号-创粗黑" panose="00000500000000000000" pitchFamily="2" charset="-122"/>
              </a:rPr>
              <a:t>Start</a:t>
            </a:r>
            <a:endParaRPr lang="en-IN" sz="16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nvGrpSpPr>
          <p:cNvPr id="45" name="Group 44">
            <a:extLst>
              <a:ext uri="{FF2B5EF4-FFF2-40B4-BE49-F238E27FC236}">
                <a16:creationId xmlns:a16="http://schemas.microsoft.com/office/drawing/2014/main" id="{8D2842CB-11FB-8BEB-A0D6-A53C766EF9CA}"/>
              </a:ext>
            </a:extLst>
          </p:cNvPr>
          <p:cNvGrpSpPr/>
          <p:nvPr/>
        </p:nvGrpSpPr>
        <p:grpSpPr>
          <a:xfrm>
            <a:off x="2286790" y="3493681"/>
            <a:ext cx="1214439" cy="1103312"/>
            <a:chOff x="1515901" y="4289756"/>
            <a:chExt cx="1214438" cy="1103312"/>
          </a:xfrm>
        </p:grpSpPr>
        <p:sp>
          <p:nvSpPr>
            <p:cNvPr id="46" name="Can 115">
              <a:extLst>
                <a:ext uri="{FF2B5EF4-FFF2-40B4-BE49-F238E27FC236}">
                  <a16:creationId xmlns:a16="http://schemas.microsoft.com/office/drawing/2014/main" id="{25D839C6-3485-07F6-D5CF-506C22C3F583}"/>
                </a:ext>
              </a:extLst>
            </p:cNvPr>
            <p:cNvSpPr/>
            <p:nvPr/>
          </p:nvSpPr>
          <p:spPr>
            <a:xfrm rot="5400000">
              <a:off x="2020098" y="3785559"/>
              <a:ext cx="206043" cy="1214438"/>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8" name="Flowchart: Off-page Connector 47">
              <a:extLst>
                <a:ext uri="{FF2B5EF4-FFF2-40B4-BE49-F238E27FC236}">
                  <a16:creationId xmlns:a16="http://schemas.microsoft.com/office/drawing/2014/main" id="{484C46B1-0AEF-4C2A-52EA-8D7C55186031}"/>
                </a:ext>
              </a:extLst>
            </p:cNvPr>
            <p:cNvSpPr/>
            <p:nvPr/>
          </p:nvSpPr>
          <p:spPr>
            <a:xfrm>
              <a:off x="1515901" y="4289756"/>
              <a:ext cx="742950" cy="1103312"/>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sp>
        <p:nvSpPr>
          <p:cNvPr id="50" name="TextBox 49">
            <a:extLst>
              <a:ext uri="{FF2B5EF4-FFF2-40B4-BE49-F238E27FC236}">
                <a16:creationId xmlns:a16="http://schemas.microsoft.com/office/drawing/2014/main" id="{F4206938-29CB-AF7A-392B-48B738B91479}"/>
              </a:ext>
            </a:extLst>
          </p:cNvPr>
          <p:cNvSpPr txBox="1"/>
          <p:nvPr/>
        </p:nvSpPr>
        <p:spPr>
          <a:xfrm>
            <a:off x="2159001" y="3915363"/>
            <a:ext cx="990600" cy="369332"/>
          </a:xfrm>
          <a:prstGeom prst="rect">
            <a:avLst/>
          </a:prstGeom>
          <a:noFill/>
        </p:spPr>
        <p:txBody>
          <a:bodyPr wrap="square" rtlCol="0">
            <a:spAutoFit/>
          </a:bodyPr>
          <a:lstStyle/>
          <a:p>
            <a:pPr algn="ctr"/>
            <a:r>
              <a:rPr lang="en-GB" sz="900" dirty="0">
                <a:latin typeface="思源黑体 CN Medium" panose="020B0600000000000000" pitchFamily="34" charset="-122"/>
                <a:ea typeface="思源黑体 CN Medium" panose="020B0600000000000000" pitchFamily="34" charset="-122"/>
                <a:sym typeface="字魂59号-创粗黑" panose="00000500000000000000" pitchFamily="2" charset="-122"/>
              </a:rPr>
              <a:t>Parallel </a:t>
            </a:r>
          </a:p>
          <a:p>
            <a:pPr algn="ctr"/>
            <a:r>
              <a:rPr lang="en-GB" sz="900" dirty="0">
                <a:latin typeface="思源黑体 CN Medium" panose="020B0600000000000000" pitchFamily="34" charset="-122"/>
                <a:ea typeface="思源黑体 CN Medium" panose="020B0600000000000000" pitchFamily="34" charset="-122"/>
                <a:sym typeface="字魂59号-创粗黑" panose="00000500000000000000" pitchFamily="2" charset="-122"/>
              </a:rPr>
              <a:t>Workstream</a:t>
            </a:r>
            <a:endParaRPr lang="en-IN" sz="9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nvGrpSpPr>
          <p:cNvPr id="51" name="Group 50">
            <a:extLst>
              <a:ext uri="{FF2B5EF4-FFF2-40B4-BE49-F238E27FC236}">
                <a16:creationId xmlns:a16="http://schemas.microsoft.com/office/drawing/2014/main" id="{7B4BAAF0-58DC-3A5C-6F41-CC51DF7A884D}"/>
              </a:ext>
            </a:extLst>
          </p:cNvPr>
          <p:cNvGrpSpPr/>
          <p:nvPr/>
        </p:nvGrpSpPr>
        <p:grpSpPr>
          <a:xfrm flipV="1">
            <a:off x="4228701" y="2596412"/>
            <a:ext cx="1214439" cy="1103312"/>
            <a:chOff x="1515901" y="4289756"/>
            <a:chExt cx="1214438" cy="1103312"/>
          </a:xfrm>
          <a:solidFill>
            <a:schemeClr val="accent4"/>
          </a:solidFill>
        </p:grpSpPr>
        <p:sp>
          <p:nvSpPr>
            <p:cNvPr id="52" name="Can 120">
              <a:extLst>
                <a:ext uri="{FF2B5EF4-FFF2-40B4-BE49-F238E27FC236}">
                  <a16:creationId xmlns:a16="http://schemas.microsoft.com/office/drawing/2014/main" id="{CF41F383-77FC-7150-020B-83B337ADD4A9}"/>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3" name="Flowchart: Off-page Connector 52">
              <a:extLst>
                <a:ext uri="{FF2B5EF4-FFF2-40B4-BE49-F238E27FC236}">
                  <a16:creationId xmlns:a16="http://schemas.microsoft.com/office/drawing/2014/main" id="{BE685265-3732-0609-AF6B-2F47A2EDEAAB}"/>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sp>
        <p:nvSpPr>
          <p:cNvPr id="54" name="TextBox 53">
            <a:extLst>
              <a:ext uri="{FF2B5EF4-FFF2-40B4-BE49-F238E27FC236}">
                <a16:creationId xmlns:a16="http://schemas.microsoft.com/office/drawing/2014/main" id="{2DF7B861-6DE3-77FC-7672-A6438C5DDE69}"/>
              </a:ext>
            </a:extLst>
          </p:cNvPr>
          <p:cNvSpPr txBox="1"/>
          <p:nvPr/>
        </p:nvSpPr>
        <p:spPr>
          <a:xfrm>
            <a:off x="4304982" y="2715807"/>
            <a:ext cx="590386"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01</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nvGrpSpPr>
          <p:cNvPr id="57" name="Group 56">
            <a:extLst>
              <a:ext uri="{FF2B5EF4-FFF2-40B4-BE49-F238E27FC236}">
                <a16:creationId xmlns:a16="http://schemas.microsoft.com/office/drawing/2014/main" id="{1652D6F5-F9C9-F148-3719-D28FD56395AF}"/>
              </a:ext>
            </a:extLst>
          </p:cNvPr>
          <p:cNvGrpSpPr/>
          <p:nvPr/>
        </p:nvGrpSpPr>
        <p:grpSpPr>
          <a:xfrm>
            <a:off x="6170611" y="3493682"/>
            <a:ext cx="1214439" cy="1103312"/>
            <a:chOff x="1515901" y="4289756"/>
            <a:chExt cx="1214438" cy="1103312"/>
          </a:xfrm>
          <a:solidFill>
            <a:schemeClr val="accent2"/>
          </a:solidFill>
        </p:grpSpPr>
        <p:sp>
          <p:nvSpPr>
            <p:cNvPr id="58" name="Can 125">
              <a:extLst>
                <a:ext uri="{FF2B5EF4-FFF2-40B4-BE49-F238E27FC236}">
                  <a16:creationId xmlns:a16="http://schemas.microsoft.com/office/drawing/2014/main" id="{5C169CB9-5F15-8B5F-DDDE-73E39CDC789D}"/>
                </a:ext>
              </a:extLst>
            </p:cNvPr>
            <p:cNvSpPr/>
            <p:nvPr/>
          </p:nvSpPr>
          <p:spPr>
            <a:xfrm rot="5400000">
              <a:off x="2020098" y="3785559"/>
              <a:ext cx="206043" cy="1214438"/>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9" name="Flowchart: Off-page Connector 58">
              <a:extLst>
                <a:ext uri="{FF2B5EF4-FFF2-40B4-BE49-F238E27FC236}">
                  <a16:creationId xmlns:a16="http://schemas.microsoft.com/office/drawing/2014/main" id="{9F0B3C7B-39D5-67ED-4426-D19572D621FF}"/>
                </a:ext>
              </a:extLst>
            </p:cNvPr>
            <p:cNvSpPr/>
            <p:nvPr/>
          </p:nvSpPr>
          <p:spPr>
            <a:xfrm>
              <a:off x="1515901" y="4289756"/>
              <a:ext cx="742950" cy="1103312"/>
            </a:xfrm>
            <a:prstGeom prst="flowChartOffpage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sp>
        <p:nvSpPr>
          <p:cNvPr id="60" name="TextBox 59">
            <a:extLst>
              <a:ext uri="{FF2B5EF4-FFF2-40B4-BE49-F238E27FC236}">
                <a16:creationId xmlns:a16="http://schemas.microsoft.com/office/drawing/2014/main" id="{EE230541-9CC0-AB2F-A9FC-7CD2C84CDC08}"/>
              </a:ext>
            </a:extLst>
          </p:cNvPr>
          <p:cNvSpPr txBox="1"/>
          <p:nvPr/>
        </p:nvSpPr>
        <p:spPr>
          <a:xfrm>
            <a:off x="6248600" y="4045336"/>
            <a:ext cx="599936"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02</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64" name="TextBox 63">
            <a:extLst>
              <a:ext uri="{FF2B5EF4-FFF2-40B4-BE49-F238E27FC236}">
                <a16:creationId xmlns:a16="http://schemas.microsoft.com/office/drawing/2014/main" id="{D46C83FF-DE15-4860-BFA7-9AC88D77B3EC}"/>
              </a:ext>
            </a:extLst>
          </p:cNvPr>
          <p:cNvSpPr txBox="1"/>
          <p:nvPr/>
        </p:nvSpPr>
        <p:spPr>
          <a:xfrm>
            <a:off x="8137100" y="2715807"/>
            <a:ext cx="615498"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04</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68" name="TextBox 67">
            <a:extLst>
              <a:ext uri="{FF2B5EF4-FFF2-40B4-BE49-F238E27FC236}">
                <a16:creationId xmlns:a16="http://schemas.microsoft.com/office/drawing/2014/main" id="{A000200A-7C17-DE48-C91F-507F3E24B5C5}"/>
              </a:ext>
            </a:extLst>
          </p:cNvPr>
          <p:cNvSpPr txBox="1"/>
          <p:nvPr/>
        </p:nvSpPr>
        <p:spPr>
          <a:xfrm>
            <a:off x="10118160" y="4045334"/>
            <a:ext cx="615498" cy="461665"/>
          </a:xfrm>
          <a:prstGeom prst="rect">
            <a:avLst/>
          </a:prstGeom>
          <a:noFill/>
        </p:spPr>
        <p:txBody>
          <a:bodyPr wrap="square" rtlCol="0">
            <a:spAutoFit/>
          </a:bodyPr>
          <a:lstStyle/>
          <a:p>
            <a:pPr algn="ctr"/>
            <a:r>
              <a:rPr lang="en-GB"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05</a:t>
            </a:r>
            <a:endParaRPr lang="en-IN" sz="2400" dirty="0">
              <a:solidFill>
                <a:schemeClr val="bg1"/>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69" name="Rectangle 68">
            <a:extLst>
              <a:ext uri="{FF2B5EF4-FFF2-40B4-BE49-F238E27FC236}">
                <a16:creationId xmlns:a16="http://schemas.microsoft.com/office/drawing/2014/main" id="{461B905D-1307-6BD7-2137-02469D6AF309}"/>
              </a:ext>
            </a:extLst>
          </p:cNvPr>
          <p:cNvSpPr/>
          <p:nvPr/>
        </p:nvSpPr>
        <p:spPr>
          <a:xfrm>
            <a:off x="1588869" y="4757600"/>
            <a:ext cx="382807"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0" name="TextBox 69">
            <a:extLst>
              <a:ext uri="{FF2B5EF4-FFF2-40B4-BE49-F238E27FC236}">
                <a16:creationId xmlns:a16="http://schemas.microsoft.com/office/drawing/2014/main" id="{BCFF7A22-BB51-C790-849B-F1888B020D9D}"/>
              </a:ext>
            </a:extLst>
          </p:cNvPr>
          <p:cNvSpPr txBox="1"/>
          <p:nvPr/>
        </p:nvSpPr>
        <p:spPr>
          <a:xfrm>
            <a:off x="1472402" y="4837921"/>
            <a:ext cx="3000873" cy="338554"/>
          </a:xfrm>
          <a:prstGeom prst="rect">
            <a:avLst/>
          </a:prstGeom>
          <a:noFill/>
        </p:spPr>
        <p:txBody>
          <a:bodyPr wrap="square" rtlCol="0">
            <a:spAutoFit/>
          </a:bodyPr>
          <a:lstStyle/>
          <a:p>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Features and Functionality</a:t>
            </a:r>
            <a:endParaRPr lang="en-IN" sz="1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1" name="Rectangle 70">
            <a:extLst>
              <a:ext uri="{FF2B5EF4-FFF2-40B4-BE49-F238E27FC236}">
                <a16:creationId xmlns:a16="http://schemas.microsoft.com/office/drawing/2014/main" id="{A2F21238-66CB-59BF-09B9-DFC40D0C924E}"/>
              </a:ext>
            </a:extLst>
          </p:cNvPr>
          <p:cNvSpPr/>
          <p:nvPr/>
        </p:nvSpPr>
        <p:spPr>
          <a:xfrm>
            <a:off x="1480651" y="5160177"/>
            <a:ext cx="2355230" cy="246221"/>
          </a:xfrm>
          <a:prstGeom prst="rect">
            <a:avLst/>
          </a:prstGeom>
        </p:spPr>
        <p:txBody>
          <a:bodyPr wrap="square">
            <a:spAutoFit/>
          </a:bodyPr>
          <a:lstStyle/>
          <a:p>
            <a:r>
              <a:rPr lang="en-US" altLang="zh-CN" sz="10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Review &amp; Ratings</a:t>
            </a:r>
            <a:endParaRPr lang="en-IN" sz="1000" dirty="0">
              <a:solidFill>
                <a:schemeClr val="bg1">
                  <a:lumMod val="65000"/>
                </a:scheme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2" name="Rounded Rectangle 157">
            <a:extLst>
              <a:ext uri="{FF2B5EF4-FFF2-40B4-BE49-F238E27FC236}">
                <a16:creationId xmlns:a16="http://schemas.microsoft.com/office/drawing/2014/main" id="{D0752A08-29D9-7611-803B-A9E0BE9EB1EB}"/>
              </a:ext>
            </a:extLst>
          </p:cNvPr>
          <p:cNvSpPr/>
          <p:nvPr/>
        </p:nvSpPr>
        <p:spPr>
          <a:xfrm>
            <a:off x="9121321" y="2970888"/>
            <a:ext cx="846425" cy="349724"/>
          </a:xfrm>
          <a:prstGeom prst="roundRect">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思源黑体 CN Medium" panose="020B0600000000000000" pitchFamily="34" charset="-122"/>
                <a:ea typeface="思源黑体 CN Medium" panose="020B0600000000000000" pitchFamily="34" charset="-122"/>
                <a:sym typeface="字魂59号-创粗黑" panose="00000500000000000000" pitchFamily="2" charset="-122"/>
              </a:rPr>
              <a:t>Cntd..</a:t>
            </a:r>
            <a:endParaRPr lang="en-IN" sz="16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3" name="Rectangle 72">
            <a:extLst>
              <a:ext uri="{FF2B5EF4-FFF2-40B4-BE49-F238E27FC236}">
                <a16:creationId xmlns:a16="http://schemas.microsoft.com/office/drawing/2014/main" id="{4DF24FB4-9431-940F-E38E-E5E3333B8C62}"/>
              </a:ext>
            </a:extLst>
          </p:cNvPr>
          <p:cNvSpPr/>
          <p:nvPr/>
        </p:nvSpPr>
        <p:spPr>
          <a:xfrm>
            <a:off x="3879342" y="1651760"/>
            <a:ext cx="38280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4" name="TextBox 73">
            <a:extLst>
              <a:ext uri="{FF2B5EF4-FFF2-40B4-BE49-F238E27FC236}">
                <a16:creationId xmlns:a16="http://schemas.microsoft.com/office/drawing/2014/main" id="{BC378870-C42D-624C-E288-310663E7925D}"/>
              </a:ext>
            </a:extLst>
          </p:cNvPr>
          <p:cNvSpPr txBox="1"/>
          <p:nvPr/>
        </p:nvSpPr>
        <p:spPr>
          <a:xfrm>
            <a:off x="3762877" y="1732079"/>
            <a:ext cx="3643382" cy="338554"/>
          </a:xfrm>
          <a:prstGeom prst="rect">
            <a:avLst/>
          </a:prstGeom>
          <a:noFill/>
        </p:spPr>
        <p:txBody>
          <a:bodyPr wrap="square" rtlCol="0">
            <a:spAutoFit/>
          </a:bodyPr>
          <a:lstStyle/>
          <a:p>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Page Speed and Site Performance</a:t>
            </a:r>
            <a:endParaRPr lang="en-IN" sz="1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5" name="Rectangle 74">
            <a:extLst>
              <a:ext uri="{FF2B5EF4-FFF2-40B4-BE49-F238E27FC236}">
                <a16:creationId xmlns:a16="http://schemas.microsoft.com/office/drawing/2014/main" id="{FEC128DD-B695-F69B-32E9-5AE8C9BE14D9}"/>
              </a:ext>
            </a:extLst>
          </p:cNvPr>
          <p:cNvSpPr/>
          <p:nvPr/>
        </p:nvSpPr>
        <p:spPr>
          <a:xfrm>
            <a:off x="3771114" y="1993954"/>
            <a:ext cx="2355230" cy="526811"/>
          </a:xfrm>
          <a:prstGeom prst="rect">
            <a:avLst/>
          </a:prstGeom>
        </p:spPr>
        <p:txBody>
          <a:bodyPr wrap="square">
            <a:spAutoFit/>
          </a:bodyPr>
          <a:lstStyle/>
          <a:p>
            <a:pPr algn="l" rtl="0" eaLnBrk="1" latinLnBrk="0" hangingPunct="1">
              <a:lnSpc>
                <a:spcPct val="150000"/>
              </a:lnSpc>
              <a:spcBef>
                <a:spcPts val="0"/>
              </a:spcBef>
              <a:spcAft>
                <a:spcPts val="0"/>
              </a:spcAft>
              <a:buClrTx/>
              <a:buSzPts val="1600"/>
            </a:pPr>
            <a:r>
              <a:rPr lang="en-US" sz="1000" dirty="0">
                <a:solidFill>
                  <a:prstClr val="black">
                    <a:lumMod val="75000"/>
                    <a:lumOff val="25000"/>
                  </a:prstClr>
                </a:solidFill>
                <a:ea typeface="思源黑体 CN Medium" panose="020B0600000000000000" pitchFamily="34" charset="-122"/>
              </a:rPr>
              <a:t>Monitor &amp; Improve Page Speed and Site Performance</a:t>
            </a:r>
            <a:endParaRPr lang="en-IN" sz="1000" dirty="0">
              <a:solidFill>
                <a:prstClr val="black">
                  <a:lumMod val="75000"/>
                  <a:lumOff val="25000"/>
                </a:prstClr>
              </a:solidFill>
              <a:ea typeface="思源黑体 CN Medium" panose="020B0600000000000000" pitchFamily="34" charset="-122"/>
            </a:endParaRPr>
          </a:p>
        </p:txBody>
      </p:sp>
      <p:sp>
        <p:nvSpPr>
          <p:cNvPr id="76" name="Rectangle 75">
            <a:extLst>
              <a:ext uri="{FF2B5EF4-FFF2-40B4-BE49-F238E27FC236}">
                <a16:creationId xmlns:a16="http://schemas.microsoft.com/office/drawing/2014/main" id="{93E90396-8BB8-E166-E40B-8D6D3890BFBD}"/>
              </a:ext>
            </a:extLst>
          </p:cNvPr>
          <p:cNvSpPr/>
          <p:nvPr/>
        </p:nvSpPr>
        <p:spPr>
          <a:xfrm>
            <a:off x="6143620" y="4730275"/>
            <a:ext cx="38280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77" name="TextBox 76">
            <a:extLst>
              <a:ext uri="{FF2B5EF4-FFF2-40B4-BE49-F238E27FC236}">
                <a16:creationId xmlns:a16="http://schemas.microsoft.com/office/drawing/2014/main" id="{C5661DD3-8220-583F-B4F0-6C9AEA862F5B}"/>
              </a:ext>
            </a:extLst>
          </p:cNvPr>
          <p:cNvSpPr txBox="1"/>
          <p:nvPr/>
        </p:nvSpPr>
        <p:spPr>
          <a:xfrm>
            <a:off x="6062192" y="4720909"/>
            <a:ext cx="2645713" cy="418191"/>
          </a:xfrm>
          <a:prstGeom prst="rect">
            <a:avLst/>
          </a:prstGeom>
          <a:noFill/>
        </p:spPr>
        <p:txBody>
          <a:bodyPr wrap="square" rtlCol="0">
            <a:spAutoFit/>
          </a:bodyPr>
          <a:lstStyle/>
          <a:p>
            <a:pPr defTabSz="609570">
              <a:lnSpc>
                <a:spcPct val="150000"/>
              </a:lnSpc>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SEO</a:t>
            </a:r>
          </a:p>
        </p:txBody>
      </p:sp>
      <p:sp>
        <p:nvSpPr>
          <p:cNvPr id="83" name="Footer Placeholder 3">
            <a:extLst>
              <a:ext uri="{FF2B5EF4-FFF2-40B4-BE49-F238E27FC236}">
                <a16:creationId xmlns:a16="http://schemas.microsoft.com/office/drawing/2014/main" id="{4C989189-D1CE-1CB2-9953-B59C99EB18DC}"/>
              </a:ext>
            </a:extLst>
          </p:cNvPr>
          <p:cNvSpPr txBox="1">
            <a:spLocks/>
          </p:cNvSpPr>
          <p:nvPr/>
        </p:nvSpPr>
        <p:spPr>
          <a:xfrm>
            <a:off x="1174761" y="6328956"/>
            <a:ext cx="4114800" cy="2635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ym typeface="字魂59号-创粗黑" panose="00000500000000000000" pitchFamily="2" charset="-122"/>
              </a:rPr>
              <a:t> </a:t>
            </a:r>
            <a:endParaRPr lang="en-GB" dirty="0">
              <a:sym typeface="字魂59号-创粗黑" panose="00000500000000000000" pitchFamily="2" charset="-122"/>
            </a:endParaRPr>
          </a:p>
        </p:txBody>
      </p:sp>
      <p:sp>
        <p:nvSpPr>
          <p:cNvPr id="86" name="TextBox 85">
            <a:extLst>
              <a:ext uri="{FF2B5EF4-FFF2-40B4-BE49-F238E27FC236}">
                <a16:creationId xmlns:a16="http://schemas.microsoft.com/office/drawing/2014/main" id="{3D5ABE1B-540A-C871-65F3-23EBAB230C11}"/>
              </a:ext>
            </a:extLst>
          </p:cNvPr>
          <p:cNvSpPr txBox="1"/>
          <p:nvPr/>
        </p:nvSpPr>
        <p:spPr>
          <a:xfrm>
            <a:off x="394283" y="327171"/>
            <a:ext cx="4234878" cy="523220"/>
          </a:xfrm>
          <a:prstGeom prst="rect">
            <a:avLst/>
          </a:prstGeom>
          <a:noFill/>
        </p:spPr>
        <p:txBody>
          <a:bodyPr wrap="square" rtlCol="0">
            <a:spAutoFit/>
          </a:bodyPr>
          <a:lstStyle/>
          <a:p>
            <a:r>
              <a:rPr lang="en-US" altLang="zh-CN" sz="2800" dirty="0">
                <a:solidFill>
                  <a:prstClr val="black">
                    <a:lumMod val="75000"/>
                    <a:lumOff val="25000"/>
                  </a:prstClr>
                </a:solidFill>
                <a:ea typeface="思源黑体 CN Medium" panose="020B0600000000000000" pitchFamily="34" charset="-122"/>
                <a:sym typeface="字魂59号-创粗黑" panose="00000500000000000000" pitchFamily="2" charset="-122"/>
              </a:rPr>
              <a:t>Workstreams</a:t>
            </a:r>
            <a:endParaRPr lang="zh-CN" altLang="en-US" sz="2800" dirty="0">
              <a:solidFill>
                <a:prstClr val="black">
                  <a:lumMod val="75000"/>
                  <a:lumOff val="25000"/>
                </a:prstClr>
              </a:solidFill>
              <a:ea typeface="思源黑体 CN Medium" panose="020B0600000000000000" pitchFamily="34" charset="-122"/>
              <a:sym typeface="字魂59号-创粗黑" panose="00000500000000000000" pitchFamily="2" charset="-122"/>
            </a:endParaRPr>
          </a:p>
        </p:txBody>
      </p:sp>
    </p:spTree>
    <p:extLst>
      <p:ext uri="{BB962C8B-B14F-4D97-AF65-F5344CB8AC3E}">
        <p14:creationId xmlns:p14="http://schemas.microsoft.com/office/powerpoint/2010/main" val="1193462654"/>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anim calcmode="lin" valueType="num">
                                      <p:cBhvr>
                                        <p:cTn id="11" dur="500" fill="hold"/>
                                        <p:tgtEl>
                                          <p:spTgt spid="44"/>
                                        </p:tgtEl>
                                        <p:attrNameLst>
                                          <p:attrName>ppt_x</p:attrName>
                                        </p:attrNameLst>
                                      </p:cBhvr>
                                      <p:tavLst>
                                        <p:tav tm="0">
                                          <p:val>
                                            <p:strVal val="#ppt_x"/>
                                          </p:val>
                                        </p:tav>
                                        <p:tav tm="100000">
                                          <p:val>
                                            <p:strVal val="#ppt_x"/>
                                          </p:val>
                                        </p:tav>
                                      </p:tavLst>
                                    </p:anim>
                                    <p:anim calcmode="lin" valueType="num">
                                      <p:cBhvr>
                                        <p:cTn id="12" dur="500" fill="hold"/>
                                        <p:tgtEl>
                                          <p:spTgt spid="4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6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anim calcmode="lin" valueType="num">
                                      <p:cBhvr>
                                        <p:cTn id="16" dur="500" fill="hold"/>
                                        <p:tgtEl>
                                          <p:spTgt spid="72"/>
                                        </p:tgtEl>
                                        <p:attrNameLst>
                                          <p:attrName>ppt_x</p:attrName>
                                        </p:attrNameLst>
                                      </p:cBhvr>
                                      <p:tavLst>
                                        <p:tav tm="0">
                                          <p:val>
                                            <p:strVal val="#ppt_x"/>
                                          </p:val>
                                        </p:tav>
                                        <p:tav tm="100000">
                                          <p:val>
                                            <p:strVal val="#ppt_x"/>
                                          </p:val>
                                        </p:tav>
                                      </p:tavLst>
                                    </p:anim>
                                    <p:anim calcmode="lin" valueType="num">
                                      <p:cBhvr>
                                        <p:cTn id="17"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72" grpId="0" animBg="1"/>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304128" y="3966606"/>
            <a:ext cx="11166389" cy="769441"/>
          </a:xfrm>
          <a:prstGeom prst="rect">
            <a:avLst/>
          </a:prstGeom>
        </p:spPr>
        <p:txBody>
          <a:bodyPr wrap="square">
            <a:spAutoFit/>
          </a:bodyPr>
          <a:lstStyle/>
          <a:p>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Page</a:t>
            </a:r>
            <a:r>
              <a:rPr lang="en-US" altLang="zh-CN" sz="44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 </a:t>
            </a: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Speed &amp; Site Performance</a:t>
            </a:r>
            <a:endParaRPr lang="en-I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156859466"/>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5611793"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Page speed &amp; Site Performance</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3" name="Rectangle 2">
            <a:extLst>
              <a:ext uri="{FF2B5EF4-FFF2-40B4-BE49-F238E27FC236}">
                <a16:creationId xmlns:a16="http://schemas.microsoft.com/office/drawing/2014/main" id="{8F831D2D-3431-DA6F-C613-F28C793C8798}"/>
              </a:ext>
            </a:extLst>
          </p:cNvPr>
          <p:cNvSpPr/>
          <p:nvPr/>
        </p:nvSpPr>
        <p:spPr>
          <a:xfrm>
            <a:off x="936448" y="1696066"/>
            <a:ext cx="9363252" cy="1156855"/>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Researched about site performance parameters (used gtmetrix and page speed insights).</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Documented Parameters of site performance</a:t>
            </a:r>
          </a:p>
          <a:p>
            <a:pPr marL="285750" indent="-285750" algn="just" defTabSz="609570">
              <a:lnSpc>
                <a:spcPct val="150000"/>
              </a:lnSpc>
              <a:buFont typeface="Arial" panose="020B0604020202020204" pitchFamily="34" charset="0"/>
              <a:buChar char="•"/>
            </a:pP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Compared the data with other competitors</a:t>
            </a:r>
          </a:p>
        </p:txBody>
      </p:sp>
      <p:graphicFrame>
        <p:nvGraphicFramePr>
          <p:cNvPr id="6" name="Table 5">
            <a:extLst>
              <a:ext uri="{FF2B5EF4-FFF2-40B4-BE49-F238E27FC236}">
                <a16:creationId xmlns:a16="http://schemas.microsoft.com/office/drawing/2014/main" id="{58D32559-B9A9-2A77-DF61-CE3C6CE3FCAD}"/>
              </a:ext>
            </a:extLst>
          </p:cNvPr>
          <p:cNvGraphicFramePr>
            <a:graphicFrameLocks noGrp="1"/>
          </p:cNvGraphicFramePr>
          <p:nvPr>
            <p:extLst>
              <p:ext uri="{D42A27DB-BD31-4B8C-83A1-F6EECF244321}">
                <p14:modId xmlns:p14="http://schemas.microsoft.com/office/powerpoint/2010/main" val="1519935970"/>
              </p:ext>
            </p:extLst>
          </p:nvPr>
        </p:nvGraphicFramePr>
        <p:xfrm>
          <a:off x="1123950" y="3098800"/>
          <a:ext cx="6972300" cy="2985294"/>
        </p:xfrm>
        <a:graphic>
          <a:graphicData uri="http://schemas.openxmlformats.org/drawingml/2006/table">
            <a:tbl>
              <a:tblPr/>
              <a:tblGrid>
                <a:gridCol w="1574800">
                  <a:extLst>
                    <a:ext uri="{9D8B030D-6E8A-4147-A177-3AD203B41FA5}">
                      <a16:colId xmlns:a16="http://schemas.microsoft.com/office/drawing/2014/main" val="3349660833"/>
                    </a:ext>
                  </a:extLst>
                </a:gridCol>
                <a:gridCol w="838200">
                  <a:extLst>
                    <a:ext uri="{9D8B030D-6E8A-4147-A177-3AD203B41FA5}">
                      <a16:colId xmlns:a16="http://schemas.microsoft.com/office/drawing/2014/main" val="2866127645"/>
                    </a:ext>
                  </a:extLst>
                </a:gridCol>
                <a:gridCol w="838200">
                  <a:extLst>
                    <a:ext uri="{9D8B030D-6E8A-4147-A177-3AD203B41FA5}">
                      <a16:colId xmlns:a16="http://schemas.microsoft.com/office/drawing/2014/main" val="1613628127"/>
                    </a:ext>
                  </a:extLst>
                </a:gridCol>
                <a:gridCol w="838200">
                  <a:extLst>
                    <a:ext uri="{9D8B030D-6E8A-4147-A177-3AD203B41FA5}">
                      <a16:colId xmlns:a16="http://schemas.microsoft.com/office/drawing/2014/main" val="1545167874"/>
                    </a:ext>
                  </a:extLst>
                </a:gridCol>
                <a:gridCol w="838200">
                  <a:extLst>
                    <a:ext uri="{9D8B030D-6E8A-4147-A177-3AD203B41FA5}">
                      <a16:colId xmlns:a16="http://schemas.microsoft.com/office/drawing/2014/main" val="2267298331"/>
                    </a:ext>
                  </a:extLst>
                </a:gridCol>
                <a:gridCol w="2044700">
                  <a:extLst>
                    <a:ext uri="{9D8B030D-6E8A-4147-A177-3AD203B41FA5}">
                      <a16:colId xmlns:a16="http://schemas.microsoft.com/office/drawing/2014/main" val="2523501022"/>
                    </a:ext>
                  </a:extLst>
                </a:gridCol>
              </a:tblGrid>
              <a:tr h="447794">
                <a:tc>
                  <a:txBody>
                    <a:bodyPr/>
                    <a:lstStyle/>
                    <a:p>
                      <a:pPr algn="ctr" fontAlgn="ctr"/>
                      <a:r>
                        <a:rPr lang="en-IN" sz="1000" b="1" i="0" u="none" strike="noStrike" dirty="0">
                          <a:solidFill>
                            <a:srgbClr val="000000"/>
                          </a:solidFill>
                          <a:effectLst/>
                          <a:latin typeface="Arial" panose="020B0604020202020204" pitchFamily="34" charset="0"/>
                        </a:rPr>
                        <a:t>Parameters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Ohsogo</a:t>
                      </a:r>
                    </a:p>
                    <a:p>
                      <a:pPr algn="ctr" fontAlgn="ctr"/>
                      <a:r>
                        <a:rPr lang="en-IN" sz="1000" b="1" i="0" u="none" strike="noStrike" dirty="0">
                          <a:solidFill>
                            <a:srgbClr val="000000"/>
                          </a:solidFill>
                          <a:effectLst/>
                          <a:latin typeface="Arial" panose="020B0604020202020204" pitchFamily="34" charset="0"/>
                        </a:rPr>
                        <a:t>Home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Ohsogo</a:t>
                      </a:r>
                    </a:p>
                    <a:p>
                      <a:pPr algn="ctr" fontAlgn="ctr"/>
                      <a:r>
                        <a:rPr lang="en-IN" sz="1000" b="1" i="0" u="none" strike="noStrike" dirty="0">
                          <a:solidFill>
                            <a:srgbClr val="000000"/>
                          </a:solidFill>
                          <a:effectLst/>
                          <a:latin typeface="Arial" panose="020B0604020202020204" pitchFamily="34" charset="0"/>
                        </a:rPr>
                        <a:t>PLP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Ohsogo</a:t>
                      </a:r>
                    </a:p>
                    <a:p>
                      <a:pPr algn="ctr" fontAlgn="ctr"/>
                      <a:r>
                        <a:rPr lang="en-IN" sz="1000" b="1" i="0" u="none" strike="noStrike" dirty="0">
                          <a:solidFill>
                            <a:srgbClr val="000000"/>
                          </a:solidFill>
                          <a:effectLst/>
                          <a:latin typeface="Arial" panose="020B0604020202020204" pitchFamily="34" charset="0"/>
                        </a:rPr>
                        <a:t>PDP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ctr"/>
                      <a:r>
                        <a:rPr lang="en-IN" sz="1000" b="1" i="0" u="none" strike="noStrike" dirty="0">
                          <a:solidFill>
                            <a:srgbClr val="000000"/>
                          </a:solidFill>
                          <a:effectLst/>
                          <a:latin typeface="Arial" panose="020B0604020202020204" pitchFamily="34" charset="0"/>
                        </a:rPr>
                        <a:t>Nykaa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r>
                        <a:rPr lang="en-IN" sz="1000" b="1" i="0" u="none" strike="noStrike" dirty="0">
                          <a:solidFill>
                            <a:srgbClr val="000000"/>
                          </a:solidFill>
                          <a:effectLst/>
                          <a:latin typeface="Arial" panose="020B0604020202020204" pitchFamily="34" charset="0"/>
                        </a:rPr>
                        <a:t>Diff between OHSOGO &amp; Nykaa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855639811"/>
                  </a:ext>
                </a:extLst>
              </a:tr>
              <a:tr h="181250">
                <a:tc>
                  <a:txBody>
                    <a:bodyPr/>
                    <a:lstStyle/>
                    <a:p>
                      <a:pPr algn="ctr" fontAlgn="ctr"/>
                      <a:r>
                        <a:rPr lang="en-IN" sz="900" b="1" i="0" u="none" strike="noStrike" dirty="0">
                          <a:solidFill>
                            <a:srgbClr val="1F1C21"/>
                          </a:solidFill>
                          <a:effectLst/>
                          <a:latin typeface="&quot;Times New Roman&quot;"/>
                        </a:rPr>
                        <a:t>Bounce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58434"/>
                  </a:ext>
                </a:extLst>
              </a:tr>
              <a:tr h="181250">
                <a:tc>
                  <a:txBody>
                    <a:bodyPr/>
                    <a:lstStyle/>
                    <a:p>
                      <a:pPr algn="ctr" fontAlgn="ctr"/>
                      <a:r>
                        <a:rPr lang="en-IN" sz="900" b="1" i="0" u="none" strike="noStrike" dirty="0" err="1">
                          <a:solidFill>
                            <a:srgbClr val="1F1C21"/>
                          </a:solidFill>
                          <a:effectLst/>
                          <a:latin typeface="&quot;Times New Roman&quot;"/>
                        </a:rPr>
                        <a:t>GTmetrix</a:t>
                      </a:r>
                      <a:r>
                        <a:rPr lang="en-IN" sz="900" b="1" i="0" u="none" strike="noStrike" dirty="0">
                          <a:solidFill>
                            <a:srgbClr val="1F1C21"/>
                          </a:solidFill>
                          <a:effectLst/>
                          <a:latin typeface="&quot;Times New Roman&quot;"/>
                        </a:rPr>
                        <a:t> Grade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dirty="0">
                          <a:solidFill>
                            <a:srgbClr val="000000"/>
                          </a:solidFill>
                          <a:effectLst/>
                          <a:latin typeface="Arial" panose="020B060402020202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B</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402929"/>
                  </a:ext>
                </a:extLst>
              </a:tr>
              <a:tr h="181250">
                <a:tc>
                  <a:txBody>
                    <a:bodyPr/>
                    <a:lstStyle/>
                    <a:p>
                      <a:pPr algn="ctr" fontAlgn="ctr"/>
                      <a:r>
                        <a:rPr lang="en-IN" sz="900" b="1" i="0" u="none" strike="noStrike" dirty="0">
                          <a:solidFill>
                            <a:srgbClr val="1F1C21"/>
                          </a:solidFill>
                          <a:effectLst/>
                          <a:latin typeface="&quot;Times New Roman&quot;"/>
                        </a:rPr>
                        <a:t>Performance Score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211547"/>
                  </a:ext>
                </a:extLst>
              </a:tr>
              <a:tr h="181250">
                <a:tc>
                  <a:txBody>
                    <a:bodyPr/>
                    <a:lstStyle/>
                    <a:p>
                      <a:pPr algn="ctr" fontAlgn="ctr"/>
                      <a:r>
                        <a:rPr lang="en-IN" sz="900" b="1" i="0" u="none" strike="noStrike" dirty="0">
                          <a:solidFill>
                            <a:srgbClr val="1F1C21"/>
                          </a:solidFill>
                          <a:effectLst/>
                          <a:latin typeface="&quot;Times New Roman&quot;"/>
                        </a:rPr>
                        <a:t>Structure Score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285023"/>
                  </a:ext>
                </a:extLst>
              </a:tr>
              <a:tr h="181250">
                <a:tc>
                  <a:txBody>
                    <a:bodyPr/>
                    <a:lstStyle/>
                    <a:p>
                      <a:pPr algn="ctr" fontAlgn="ctr"/>
                      <a:r>
                        <a:rPr lang="en-IN" sz="900" b="1" i="0" u="none" strike="noStrike" dirty="0">
                          <a:solidFill>
                            <a:srgbClr val="1F1C21"/>
                          </a:solidFill>
                          <a:effectLst/>
                          <a:latin typeface="&quot;Times New Roman&quot;"/>
                        </a:rPr>
                        <a:t>Connection Duration (</a:t>
                      </a:r>
                      <a:r>
                        <a:rPr lang="en-IN" sz="900" b="1" i="0" u="none" strike="noStrike" dirty="0" err="1">
                          <a:solidFill>
                            <a:srgbClr val="1F1C21"/>
                          </a:solidFill>
                          <a:effectLst/>
                          <a:latin typeface="&quot;Times New Roman&quot;"/>
                        </a:rPr>
                        <a:t>ms</a:t>
                      </a:r>
                      <a:r>
                        <a:rPr lang="en-IN" sz="900" b="1" i="0" u="none" strike="noStrike" dirty="0">
                          <a:solidFill>
                            <a:srgbClr val="1F1C21"/>
                          </a:solidFill>
                          <a:effectLst/>
                          <a:latin typeface="&quot;Times New Roman&quot;"/>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811213"/>
                  </a:ext>
                </a:extLst>
              </a:tr>
              <a:tr h="181250">
                <a:tc>
                  <a:txBody>
                    <a:bodyPr/>
                    <a:lstStyle/>
                    <a:p>
                      <a:pPr algn="ctr" fontAlgn="ctr"/>
                      <a:r>
                        <a:rPr lang="en-US" sz="900" b="1" i="0" u="none" strike="noStrike" dirty="0">
                          <a:solidFill>
                            <a:srgbClr val="1F1C21"/>
                          </a:solidFill>
                          <a:effectLst/>
                          <a:latin typeface="&quot;Times New Roman&quot;"/>
                        </a:rPr>
                        <a:t>Time to First Byte (</a:t>
                      </a:r>
                      <a:r>
                        <a:rPr lang="en-US" sz="900" b="1" i="0" u="none" strike="noStrike" dirty="0" err="1">
                          <a:solidFill>
                            <a:srgbClr val="1F1C21"/>
                          </a:solidFill>
                          <a:effectLst/>
                          <a:latin typeface="&quot;Times New Roman&quot;"/>
                        </a:rPr>
                        <a:t>ms</a:t>
                      </a:r>
                      <a:r>
                        <a:rPr lang="en-US" sz="900" b="1" i="0" u="none" strike="noStrike" dirty="0">
                          <a:solidFill>
                            <a:srgbClr val="1F1C21"/>
                          </a:solidFill>
                          <a:effectLst/>
                          <a:latin typeface="&quot;Times New Roman&quot;"/>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854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-746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9804109"/>
                  </a:ext>
                </a:extLst>
              </a:tr>
              <a:tr h="181250">
                <a:tc>
                  <a:txBody>
                    <a:bodyPr/>
                    <a:lstStyle/>
                    <a:p>
                      <a:pPr algn="ctr" fontAlgn="ctr"/>
                      <a:r>
                        <a:rPr lang="en-IN" sz="900" b="1" i="0" u="none" strike="noStrike" dirty="0">
                          <a:solidFill>
                            <a:srgbClr val="1F1C21"/>
                          </a:solidFill>
                          <a:effectLst/>
                          <a:latin typeface="&quot;Times New Roman&quot;"/>
                        </a:rPr>
                        <a:t>First Paint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0.351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-4.349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279531"/>
                  </a:ext>
                </a:extLst>
              </a:tr>
              <a:tr h="181250">
                <a:tc>
                  <a:txBody>
                    <a:bodyPr/>
                    <a:lstStyle/>
                    <a:p>
                      <a:pPr algn="ctr" fontAlgn="ctr"/>
                      <a:r>
                        <a:rPr lang="en-IN" sz="900" b="1" i="0" u="none" strike="noStrike" dirty="0">
                          <a:solidFill>
                            <a:srgbClr val="2B2A05"/>
                          </a:solidFill>
                          <a:effectLst/>
                          <a:latin typeface="&quot;Times New Roman&quot;"/>
                        </a:rPr>
                        <a:t>First </a:t>
                      </a:r>
                      <a:r>
                        <a:rPr lang="en-IN" sz="900" b="1" i="0" u="none" strike="noStrike" dirty="0" err="1">
                          <a:solidFill>
                            <a:srgbClr val="2B2A05"/>
                          </a:solidFill>
                          <a:effectLst/>
                          <a:latin typeface="&quot;Times New Roman&quot;"/>
                        </a:rPr>
                        <a:t>Contentful</a:t>
                      </a:r>
                      <a:r>
                        <a:rPr lang="en-IN" sz="900" b="1" i="0" u="none" strike="noStrike" dirty="0">
                          <a:solidFill>
                            <a:srgbClr val="2B2A05"/>
                          </a:solidFill>
                          <a:effectLst/>
                          <a:latin typeface="&quot;Times New Roman&quot;"/>
                        </a:rPr>
                        <a:t> Paint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-4.55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845611"/>
                  </a:ext>
                </a:extLst>
              </a:tr>
              <a:tr h="181250">
                <a:tc>
                  <a:txBody>
                    <a:bodyPr/>
                    <a:lstStyle/>
                    <a:p>
                      <a:pPr algn="ctr" fontAlgn="ctr"/>
                      <a:r>
                        <a:rPr lang="en-IN" sz="900" b="1" i="0" u="none" strike="noStrike" dirty="0">
                          <a:solidFill>
                            <a:srgbClr val="2B2A05"/>
                          </a:solidFill>
                          <a:effectLst/>
                          <a:latin typeface="&quot;Times New Roman&quot;"/>
                        </a:rPr>
                        <a:t>Largest </a:t>
                      </a:r>
                      <a:r>
                        <a:rPr lang="en-IN" sz="900" b="1" i="0" u="none" strike="noStrike" dirty="0" err="1">
                          <a:solidFill>
                            <a:srgbClr val="2B2A05"/>
                          </a:solidFill>
                          <a:effectLst/>
                          <a:latin typeface="&quot;Times New Roman&quot;"/>
                        </a:rPr>
                        <a:t>Contentful</a:t>
                      </a:r>
                      <a:r>
                        <a:rPr lang="en-IN" sz="900" b="1" i="0" u="none" strike="noStrike" dirty="0">
                          <a:solidFill>
                            <a:srgbClr val="2B2A05"/>
                          </a:solidFill>
                          <a:effectLst/>
                          <a:latin typeface="&quot;Times New Roman&quot;"/>
                        </a:rPr>
                        <a:t> Paint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-9.27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482026"/>
                  </a:ext>
                </a:extLst>
              </a:tr>
              <a:tr h="181250">
                <a:tc>
                  <a:txBody>
                    <a:bodyPr/>
                    <a:lstStyle/>
                    <a:p>
                      <a:pPr algn="ctr" fontAlgn="ctr"/>
                      <a:r>
                        <a:rPr lang="en-IN" sz="900" b="1" i="0" u="none" strike="noStrike" dirty="0">
                          <a:solidFill>
                            <a:srgbClr val="1F1C21"/>
                          </a:solidFill>
                          <a:effectLst/>
                          <a:latin typeface="&quot;Times New Roman&quot;"/>
                        </a:rPr>
                        <a:t>Fully loaded Time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10.2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1113742"/>
                  </a:ext>
                </a:extLst>
              </a:tr>
              <a:tr h="181250">
                <a:tc>
                  <a:txBody>
                    <a:bodyPr/>
                    <a:lstStyle/>
                    <a:p>
                      <a:pPr algn="ctr" fontAlgn="ctr"/>
                      <a:r>
                        <a:rPr lang="en-IN" sz="900" b="1" i="0" u="none" strike="noStrike">
                          <a:solidFill>
                            <a:srgbClr val="1F1C21"/>
                          </a:solidFill>
                          <a:effectLst/>
                          <a:latin typeface="&quot;Times New Roman&quot;"/>
                        </a:rPr>
                        <a:t>Total Blocking time (ms)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515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259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9738953"/>
                  </a:ext>
                </a:extLst>
              </a:tr>
              <a:tr h="181250">
                <a:tc>
                  <a:txBody>
                    <a:bodyPr/>
                    <a:lstStyle/>
                    <a:p>
                      <a:pPr algn="ctr" fontAlgn="ctr"/>
                      <a:r>
                        <a:rPr lang="en-IN" sz="900" b="1" i="0" u="none" strike="noStrike" dirty="0">
                          <a:solidFill>
                            <a:srgbClr val="1F1C21"/>
                          </a:solidFill>
                          <a:effectLst/>
                          <a:latin typeface="&quot;Times New Roman&quot;"/>
                        </a:rPr>
                        <a:t>Cumulative Layout Shift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0.34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-0.19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73177"/>
                  </a:ext>
                </a:extLst>
              </a:tr>
              <a:tr h="181250">
                <a:tc>
                  <a:txBody>
                    <a:bodyPr/>
                    <a:lstStyle/>
                    <a:p>
                      <a:pPr algn="ctr" fontAlgn="ctr"/>
                      <a:r>
                        <a:rPr lang="en-IN" sz="900" b="1" i="0" u="none" strike="noStrike" dirty="0">
                          <a:solidFill>
                            <a:srgbClr val="1F1C21"/>
                          </a:solidFill>
                          <a:effectLst/>
                          <a:latin typeface="&quot;Times New Roman&quot;"/>
                        </a:rPr>
                        <a:t>Total Page Size (mb)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3352679"/>
                  </a:ext>
                </a:extLst>
              </a:tr>
              <a:tr h="181250">
                <a:tc>
                  <a:txBody>
                    <a:bodyPr/>
                    <a:lstStyle/>
                    <a:p>
                      <a:pPr algn="ctr" fontAlgn="ctr"/>
                      <a:r>
                        <a:rPr lang="en-IN" sz="900" b="1" i="0" u="none" strike="noStrike" dirty="0">
                          <a:solidFill>
                            <a:srgbClr val="1F1C21"/>
                          </a:solidFill>
                          <a:effectLst/>
                          <a:latin typeface="&quot;Times New Roman&quot;"/>
                        </a:rPr>
                        <a:t>Total http request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Arial" panose="020B0604020202020204" pitchFamily="34" charset="0"/>
                        </a:rPr>
                        <a:t>TBD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7009244"/>
                  </a:ext>
                </a:extLst>
              </a:tr>
            </a:tbl>
          </a:graphicData>
        </a:graphic>
      </p:graphicFrame>
      <p:graphicFrame>
        <p:nvGraphicFramePr>
          <p:cNvPr id="9" name="Object 8">
            <a:extLst>
              <a:ext uri="{FF2B5EF4-FFF2-40B4-BE49-F238E27FC236}">
                <a16:creationId xmlns:a16="http://schemas.microsoft.com/office/drawing/2014/main" id="{DF54C3D8-9B10-56A8-C501-DE769B720EAF}"/>
              </a:ext>
            </a:extLst>
          </p:cNvPr>
          <p:cNvGraphicFramePr>
            <a:graphicFrameLocks noChangeAspect="1"/>
          </p:cNvGraphicFramePr>
          <p:nvPr>
            <p:extLst>
              <p:ext uri="{D42A27DB-BD31-4B8C-83A1-F6EECF244321}">
                <p14:modId xmlns:p14="http://schemas.microsoft.com/office/powerpoint/2010/main" val="3762682735"/>
              </p:ext>
            </p:extLst>
          </p:nvPr>
        </p:nvGraphicFramePr>
        <p:xfrm>
          <a:off x="9402763" y="5360988"/>
          <a:ext cx="1143000" cy="990600"/>
        </p:xfrm>
        <a:graphic>
          <a:graphicData uri="http://schemas.openxmlformats.org/presentationml/2006/ole">
            <mc:AlternateContent xmlns:mc="http://schemas.openxmlformats.org/markup-compatibility/2006">
              <mc:Choice xmlns:v="urn:schemas-microsoft-com:vml" Requires="v">
                <p:oleObj name="Packager Shell Object" showAsIcon="1" r:id="rId5" imgW="1143077" imgH="990733" progId="Package">
                  <p:embed/>
                </p:oleObj>
              </mc:Choice>
              <mc:Fallback>
                <p:oleObj name="Packager Shell Object" showAsIcon="1" r:id="rId5" imgW="1143077" imgH="990733" progId="Package">
                  <p:embed/>
                  <p:pic>
                    <p:nvPicPr>
                      <p:cNvPr id="9" name="Object 8">
                        <a:extLst>
                          <a:ext uri="{FF2B5EF4-FFF2-40B4-BE49-F238E27FC236}">
                            <a16:creationId xmlns:a16="http://schemas.microsoft.com/office/drawing/2014/main" id="{1F7CB092-00AF-71CA-56A4-8351CEE063EB}"/>
                          </a:ext>
                        </a:extLst>
                      </p:cNvPr>
                      <p:cNvPicPr/>
                      <p:nvPr/>
                    </p:nvPicPr>
                    <p:blipFill>
                      <a:blip r:embed="rId6"/>
                      <a:stretch>
                        <a:fillRect/>
                      </a:stretch>
                    </p:blipFill>
                    <p:spPr>
                      <a:xfrm>
                        <a:off x="9402763" y="5360988"/>
                        <a:ext cx="1143000" cy="990600"/>
                      </a:xfrm>
                      <a:prstGeom prst="rect">
                        <a:avLst/>
                      </a:prstGeom>
                    </p:spPr>
                  </p:pic>
                </p:oleObj>
              </mc:Fallback>
            </mc:AlternateContent>
          </a:graphicData>
        </a:graphic>
      </p:graphicFrame>
    </p:spTree>
    <p:extLst>
      <p:ext uri="{BB962C8B-B14F-4D97-AF65-F5344CB8AC3E}">
        <p14:creationId xmlns:p14="http://schemas.microsoft.com/office/powerpoint/2010/main" val="618999393"/>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8917506"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Page speed &amp; Site Performance Recommendations</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3" name="Rectangle 2">
            <a:extLst>
              <a:ext uri="{FF2B5EF4-FFF2-40B4-BE49-F238E27FC236}">
                <a16:creationId xmlns:a16="http://schemas.microsoft.com/office/drawing/2014/main" id="{8F831D2D-3431-DA6F-C613-F28C793C8798}"/>
              </a:ext>
            </a:extLst>
          </p:cNvPr>
          <p:cNvSpPr/>
          <p:nvPr/>
        </p:nvSpPr>
        <p:spPr>
          <a:xfrm>
            <a:off x="936448" y="1696066"/>
            <a:ext cx="9363252" cy="1526187"/>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altLang="zh-CN" sz="1600" b="1"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Reduce Image Size</a:t>
            </a: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 - </a:t>
            </a:r>
            <a:r>
              <a:rPr lang="en-IN" sz="1600" dirty="0">
                <a:solidFill>
                  <a:schemeClr val="tx1">
                    <a:lumMod val="75000"/>
                    <a:lumOff val="25000"/>
                  </a:schemeClr>
                </a:solidFill>
                <a:latin typeface="微软雅黑" panose="020B0503020204020204" pitchFamily="34" charset="-122"/>
                <a:ea typeface="微软雅黑" panose="020B0503020204020204" pitchFamily="34" charset="-122"/>
              </a:rPr>
              <a:t>Size of image on Ohsogo website is of order of 192 KB. It can be reduced using Image compressor tools, using responsive images to bring it in line with competing websites.</a:t>
            </a:r>
          </a:p>
          <a:p>
            <a:pPr marL="285750" indent="-285750" algn="just" defTabSz="609570">
              <a:lnSpc>
                <a:spcPct val="150000"/>
              </a:lnSpc>
              <a:buFont typeface="Arial" panose="020B0604020202020204" pitchFamily="34" charset="0"/>
              <a:buChar char="•"/>
            </a:pPr>
            <a:endPar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4" name="AutoShape 2">
            <a:extLst>
              <a:ext uri="{FF2B5EF4-FFF2-40B4-BE49-F238E27FC236}">
                <a16:creationId xmlns:a16="http://schemas.microsoft.com/office/drawing/2014/main" id="{569A4743-5F0B-9F36-09C5-83ECF2190EAD}"/>
              </a:ext>
            </a:extLst>
          </p:cNvPr>
          <p:cNvSpPr>
            <a:spLocks noChangeAspect="1" noChangeArrowheads="1"/>
          </p:cNvSpPr>
          <p:nvPr/>
        </p:nvSpPr>
        <p:spPr bwMode="auto">
          <a:xfrm>
            <a:off x="4563374" y="1896374"/>
            <a:ext cx="1685026" cy="1685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3DC81F00-1A27-077C-7F77-8A35748AF1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a:extLst>
              <a:ext uri="{FF2B5EF4-FFF2-40B4-BE49-F238E27FC236}">
                <a16:creationId xmlns:a16="http://schemas.microsoft.com/office/drawing/2014/main" id="{89B1D3AB-1CFF-B1B3-7F2F-6B1C46789CE8}"/>
              </a:ext>
            </a:extLst>
          </p:cNvPr>
          <p:cNvSpPr/>
          <p:nvPr/>
        </p:nvSpPr>
        <p:spPr>
          <a:xfrm>
            <a:off x="936448" y="3018614"/>
            <a:ext cx="9363252" cy="791627"/>
          </a:xfrm>
          <a:prstGeom prst="rect">
            <a:avLst/>
          </a:prstGeom>
        </p:spPr>
        <p:txBody>
          <a:bodyPr wrap="square">
            <a:spAutoFit/>
          </a:bodyPr>
          <a:lstStyle/>
          <a:p>
            <a:pPr marL="285750" indent="-285750" algn="just" defTabSz="609570">
              <a:lnSpc>
                <a:spcPct val="150000"/>
              </a:lnSpc>
              <a:buFont typeface="Arial" panose="020B0604020202020204" pitchFamily="34" charset="0"/>
              <a:buChar char="•"/>
            </a:pPr>
            <a:r>
              <a:rPr lang="en-US" sz="1600" b="1" dirty="0">
                <a:solidFill>
                  <a:prstClr val="black">
                    <a:lumMod val="75000"/>
                    <a:lumOff val="25000"/>
                  </a:prstClr>
                </a:solidFill>
                <a:ea typeface="思源黑体 CN Medium" panose="020B0600000000000000" pitchFamily="34" charset="-122"/>
              </a:rPr>
              <a:t>Use video formats for animated content </a:t>
            </a:r>
            <a:r>
              <a:rPr lang="en-US" altLang="zh-CN" sz="16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 </a:t>
            </a: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Large GIFs are inefficient for delivering animated content. By converting large GIFs to videos, we can save big on users' bandwidth.</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Tree>
    <p:extLst>
      <p:ext uri="{BB962C8B-B14F-4D97-AF65-F5344CB8AC3E}">
        <p14:creationId xmlns:p14="http://schemas.microsoft.com/office/powerpoint/2010/main" val="1487456061"/>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529583" y="3958217"/>
            <a:ext cx="11166389" cy="769441"/>
          </a:xfrm>
          <a:prstGeom prst="rect">
            <a:avLst/>
          </a:prstGeom>
        </p:spPr>
        <p:txBody>
          <a:bodyPr wrap="square">
            <a:spAutoFit/>
          </a:bodyPr>
          <a:lstStyle/>
          <a:p>
            <a:pPr defTabSz="1219170">
              <a:defRPr/>
            </a:pPr>
            <a:r>
              <a:rPr lang="en-US" altLang="zh-CN"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SEO</a:t>
            </a:r>
            <a:endParaRPr lang="zh-CN" altLang="en-US" sz="44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409090411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6">
            <a:extLst>
              <a:ext uri="{FF2B5EF4-FFF2-40B4-BE49-F238E27FC236}">
                <a16:creationId xmlns:a16="http://schemas.microsoft.com/office/drawing/2014/main" id="{DCA39C4D-B046-3F43-033E-F4325B8656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86" b="100000" l="0" r="100000">
                        <a14:foregroundMark x1="82171" y1="51131" x2="59408" y2="50679"/>
                        <a14:backgroundMark x1="91473" y1="41991" x2="86047" y2="34299"/>
                        <a14:backgroundMark x1="91966" y1="54118" x2="88090" y2="67059"/>
                        <a14:backgroundMark x1="84426" y1="75023" x2="75405" y2="81719"/>
                        <a14:backgroundMark x1="77026" y1="32217" x2="73573" y2="31493"/>
                        <a14:backgroundMark x1="67583" y1="33575" x2="65257" y2="31312"/>
                      </a14:backgroundRemoval>
                    </a14:imgEffect>
                  </a14:imgLayer>
                </a14:imgProps>
              </a:ext>
              <a:ext uri="{28A0092B-C50C-407E-A947-70E740481C1C}">
                <a14:useLocalDpi xmlns:a14="http://schemas.microsoft.com/office/drawing/2010/main" val="0"/>
              </a:ext>
            </a:extLst>
          </a:blip>
          <a:stretch>
            <a:fillRect/>
          </a:stretch>
        </p:blipFill>
        <p:spPr>
          <a:xfrm rot="277819">
            <a:off x="-1366951" y="-490407"/>
            <a:ext cx="3108709" cy="2420806"/>
          </a:xfrm>
          <a:prstGeom prst="rect">
            <a:avLst/>
          </a:prstGeom>
        </p:spPr>
      </p:pic>
      <p:sp>
        <p:nvSpPr>
          <p:cNvPr id="5" name="矩形 1">
            <a:extLst>
              <a:ext uri="{FF2B5EF4-FFF2-40B4-BE49-F238E27FC236}">
                <a16:creationId xmlns:a16="http://schemas.microsoft.com/office/drawing/2014/main" id="{9975F582-C65C-5CF6-F68A-C3BCB839AB18}"/>
              </a:ext>
            </a:extLst>
          </p:cNvPr>
          <p:cNvSpPr/>
          <p:nvPr/>
        </p:nvSpPr>
        <p:spPr>
          <a:xfrm>
            <a:off x="1684944" y="635296"/>
            <a:ext cx="6654707" cy="523220"/>
          </a:xfrm>
          <a:prstGeom prst="rect">
            <a:avLst/>
          </a:prstGeom>
        </p:spPr>
        <p:txBody>
          <a:bodyPr wrap="none">
            <a:spAutoFit/>
          </a:bodyPr>
          <a:lstStyle/>
          <a:p>
            <a:r>
              <a:rPr lang="en-US" altLang="zh-CN" sz="28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SEO Concepts and Recommendations</a:t>
            </a:r>
            <a:endParaRPr lang="zh-CN" altLang="en-US" sz="2800"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aphicFrame>
        <p:nvGraphicFramePr>
          <p:cNvPr id="16" name="Object 15">
            <a:extLst>
              <a:ext uri="{FF2B5EF4-FFF2-40B4-BE49-F238E27FC236}">
                <a16:creationId xmlns:a16="http://schemas.microsoft.com/office/drawing/2014/main" id="{7426EA77-90D2-E82A-B293-3557C6B4B6BF}"/>
              </a:ext>
            </a:extLst>
          </p:cNvPr>
          <p:cNvGraphicFramePr>
            <a:graphicFrameLocks noChangeAspect="1"/>
          </p:cNvGraphicFramePr>
          <p:nvPr>
            <p:extLst>
              <p:ext uri="{D42A27DB-BD31-4B8C-83A1-F6EECF244321}">
                <p14:modId xmlns:p14="http://schemas.microsoft.com/office/powerpoint/2010/main" val="3372002892"/>
              </p:ext>
            </p:extLst>
          </p:nvPr>
        </p:nvGraphicFramePr>
        <p:xfrm>
          <a:off x="10612129" y="5733010"/>
          <a:ext cx="1801813" cy="1570038"/>
        </p:xfrm>
        <a:graphic>
          <a:graphicData uri="http://schemas.openxmlformats.org/presentationml/2006/ole">
            <mc:AlternateContent xmlns:mc="http://schemas.openxmlformats.org/markup-compatibility/2006">
              <mc:Choice xmlns:v="urn:schemas-microsoft-com:vml" Requires="v">
                <p:oleObj name="Document" showAsIcon="1" r:id="rId5" imgW="774000" imgH="672480" progId="Word.Document.12">
                  <p:embed/>
                </p:oleObj>
              </mc:Choice>
              <mc:Fallback>
                <p:oleObj name="Document" showAsIcon="1" r:id="rId5" imgW="774000" imgH="672480" progId="Word.Document.12">
                  <p:embed/>
                  <p:pic>
                    <p:nvPicPr>
                      <p:cNvPr id="16" name="Object 15">
                        <a:extLst>
                          <a:ext uri="{FF2B5EF4-FFF2-40B4-BE49-F238E27FC236}">
                            <a16:creationId xmlns:a16="http://schemas.microsoft.com/office/drawing/2014/main" id="{7426EA77-90D2-E82A-B293-3557C6B4B6BF}"/>
                          </a:ext>
                        </a:extLst>
                      </p:cNvPr>
                      <p:cNvPicPr/>
                      <p:nvPr/>
                    </p:nvPicPr>
                    <p:blipFill>
                      <a:blip r:embed="rId6"/>
                      <a:stretch>
                        <a:fillRect/>
                      </a:stretch>
                    </p:blipFill>
                    <p:spPr>
                      <a:xfrm>
                        <a:off x="10612129" y="5733010"/>
                        <a:ext cx="1801813" cy="1570038"/>
                      </a:xfrm>
                      <a:prstGeom prst="rect">
                        <a:avLst/>
                      </a:prstGeom>
                    </p:spPr>
                  </p:pic>
                </p:oleObj>
              </mc:Fallback>
            </mc:AlternateContent>
          </a:graphicData>
        </a:graphic>
      </p:graphicFrame>
      <p:graphicFrame>
        <p:nvGraphicFramePr>
          <p:cNvPr id="3" name="Table 5">
            <a:extLst>
              <a:ext uri="{FF2B5EF4-FFF2-40B4-BE49-F238E27FC236}">
                <a16:creationId xmlns:a16="http://schemas.microsoft.com/office/drawing/2014/main" id="{738F914E-5CCF-2702-4540-C55ED098BFA5}"/>
              </a:ext>
            </a:extLst>
          </p:cNvPr>
          <p:cNvGraphicFramePr>
            <a:graphicFrameLocks noGrp="1"/>
          </p:cNvGraphicFramePr>
          <p:nvPr>
            <p:extLst>
              <p:ext uri="{D42A27DB-BD31-4B8C-83A1-F6EECF244321}">
                <p14:modId xmlns:p14="http://schemas.microsoft.com/office/powerpoint/2010/main" val="3726594370"/>
              </p:ext>
            </p:extLst>
          </p:nvPr>
        </p:nvGraphicFramePr>
        <p:xfrm>
          <a:off x="1340527" y="1673425"/>
          <a:ext cx="9170633" cy="4317033"/>
        </p:xfrm>
        <a:graphic>
          <a:graphicData uri="http://schemas.openxmlformats.org/drawingml/2006/table">
            <a:tbl>
              <a:tblPr firstRow="1" bandRow="1">
                <a:tableStyleId>{5C22544A-7EE6-4342-B048-85BDC9FD1C3A}</a:tableStyleId>
              </a:tblPr>
              <a:tblGrid>
                <a:gridCol w="2139520">
                  <a:extLst>
                    <a:ext uri="{9D8B030D-6E8A-4147-A177-3AD203B41FA5}">
                      <a16:colId xmlns:a16="http://schemas.microsoft.com/office/drawing/2014/main" val="2819004696"/>
                    </a:ext>
                  </a:extLst>
                </a:gridCol>
                <a:gridCol w="4682013">
                  <a:extLst>
                    <a:ext uri="{9D8B030D-6E8A-4147-A177-3AD203B41FA5}">
                      <a16:colId xmlns:a16="http://schemas.microsoft.com/office/drawing/2014/main" val="1511644276"/>
                    </a:ext>
                  </a:extLst>
                </a:gridCol>
                <a:gridCol w="2349100">
                  <a:extLst>
                    <a:ext uri="{9D8B030D-6E8A-4147-A177-3AD203B41FA5}">
                      <a16:colId xmlns:a16="http://schemas.microsoft.com/office/drawing/2014/main" val="2325676704"/>
                    </a:ext>
                  </a:extLst>
                </a:gridCol>
              </a:tblGrid>
              <a:tr h="295901">
                <a:tc>
                  <a:txBody>
                    <a:bodyPr/>
                    <a:lstStyle/>
                    <a:p>
                      <a:r>
                        <a:rPr lang="en-IN" sz="1200" dirty="0"/>
                        <a:t>Concept</a:t>
                      </a:r>
                    </a:p>
                  </a:txBody>
                  <a:tcPr/>
                </a:tc>
                <a:tc>
                  <a:txBody>
                    <a:bodyPr/>
                    <a:lstStyle/>
                    <a:p>
                      <a:r>
                        <a:rPr lang="en-IN" sz="1200" dirty="0"/>
                        <a:t>Description</a:t>
                      </a:r>
                    </a:p>
                  </a:txBody>
                  <a:tcPr/>
                </a:tc>
                <a:tc>
                  <a:txBody>
                    <a:bodyPr/>
                    <a:lstStyle/>
                    <a:p>
                      <a:r>
                        <a:rPr lang="en-IN" sz="1200" dirty="0"/>
                        <a:t>Scope of Improvement</a:t>
                      </a:r>
                    </a:p>
                  </a:txBody>
                  <a:tcPr/>
                </a:tc>
                <a:extLst>
                  <a:ext uri="{0D108BD9-81ED-4DB2-BD59-A6C34878D82A}">
                    <a16:rowId xmlns:a16="http://schemas.microsoft.com/office/drawing/2014/main" val="2704416419"/>
                  </a:ext>
                </a:extLst>
              </a:tr>
              <a:tr h="881133">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Keyword (Search Intent) </a:t>
                      </a:r>
                      <a:endParaRPr lang="en-IN" sz="1200" dirty="0"/>
                    </a:p>
                  </a:txBody>
                  <a:tcPr/>
                </a:tc>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We need to focus more on high volume keywords by using them in your title tag, use main keyword on your page a handful of times, LSI Keywords. These keywords can be found using tools like Google Search Console.</a:t>
                      </a:r>
                      <a:endParaRPr lang="en-IN" sz="1200" dirty="0"/>
                    </a:p>
                  </a:txBody>
                  <a:tcPr/>
                </a:tc>
                <a:tc>
                  <a:txBody>
                    <a:bodyPr/>
                    <a:lstStyle/>
                    <a:p>
                      <a:r>
                        <a:rPr lang="en-IN" sz="1200" dirty="0"/>
                        <a:t>Already Optimized</a:t>
                      </a:r>
                    </a:p>
                  </a:txBody>
                  <a:tcPr/>
                </a:tc>
                <a:extLst>
                  <a:ext uri="{0D108BD9-81ED-4DB2-BD59-A6C34878D82A}">
                    <a16:rowId xmlns:a16="http://schemas.microsoft.com/office/drawing/2014/main" val="1290934083"/>
                  </a:ext>
                </a:extLst>
              </a:tr>
              <a:tr h="582736">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Images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Opportunity to add Descriptive File Name, alt tag, title to various images.</a:t>
                      </a:r>
                    </a:p>
                    <a:p>
                      <a:endParaRPr lang="en-IN" sz="1200" dirty="0"/>
                    </a:p>
                  </a:txBody>
                  <a:tcPr/>
                </a:tc>
                <a:tc>
                  <a:txBody>
                    <a:bodyPr/>
                    <a:lstStyle/>
                    <a:p>
                      <a:r>
                        <a:rPr lang="en-IN" sz="1200" dirty="0"/>
                        <a:t>Can be optimized</a:t>
                      </a:r>
                    </a:p>
                  </a:txBody>
                  <a:tcPr/>
                </a:tc>
                <a:extLst>
                  <a:ext uri="{0D108BD9-81ED-4DB2-BD59-A6C34878D82A}">
                    <a16:rowId xmlns:a16="http://schemas.microsoft.com/office/drawing/2014/main" val="2637172554"/>
                  </a:ext>
                </a:extLst>
              </a:tr>
              <a:tr h="560722">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Authority (Backlinks) </a:t>
                      </a:r>
                    </a:p>
                  </a:txBody>
                  <a:tcPr/>
                </a:tc>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Number of Backlinks need to be improved via methods like guest posting, By reaching out to the right people</a:t>
                      </a:r>
                      <a:endParaRPr lang="en-IN" sz="1200" dirty="0"/>
                    </a:p>
                  </a:txBody>
                  <a:tcPr/>
                </a:tc>
                <a:tc>
                  <a:txBody>
                    <a:bodyPr/>
                    <a:lstStyle/>
                    <a:p>
                      <a:r>
                        <a:rPr lang="en-IN" sz="1200" dirty="0"/>
                        <a:t>Scope of Significant Improvement</a:t>
                      </a:r>
                    </a:p>
                  </a:txBody>
                  <a:tcPr/>
                </a:tc>
                <a:extLst>
                  <a:ext uri="{0D108BD9-81ED-4DB2-BD59-A6C34878D82A}">
                    <a16:rowId xmlns:a16="http://schemas.microsoft.com/office/drawing/2014/main" val="1923263433"/>
                  </a:ext>
                </a:extLst>
              </a:tr>
              <a:tr h="769341">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Usefulness (User Signals) </a:t>
                      </a:r>
                    </a:p>
                  </a:txBody>
                  <a:tcPr/>
                </a:tc>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Improve User Experience (UI) which helps in reducing bounce rate, Work on improving site performance</a:t>
                      </a:r>
                      <a:endParaRPr lang="en-IN" sz="1200" dirty="0"/>
                    </a:p>
                  </a:txBody>
                  <a:tcPr/>
                </a:tc>
                <a:tc>
                  <a:txBody>
                    <a:bodyPr/>
                    <a:lstStyle/>
                    <a:p>
                      <a:r>
                        <a:rPr lang="en-IN" sz="1200" dirty="0"/>
                        <a:t>Improvements Implemented</a:t>
                      </a:r>
                    </a:p>
                  </a:txBody>
                  <a:tcPr/>
                </a:tc>
                <a:extLst>
                  <a:ext uri="{0D108BD9-81ED-4DB2-BD59-A6C34878D82A}">
                    <a16:rowId xmlns:a16="http://schemas.microsoft.com/office/drawing/2014/main" val="2868330177"/>
                  </a:ext>
                </a:extLst>
              </a:tr>
              <a:tr h="769341">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SEO friendly URL structure </a:t>
                      </a:r>
                    </a:p>
                  </a:txBody>
                  <a:tcPr/>
                </a:tc>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Consistent URL structure, keywords in URL, shorter URL tends to rank better.</a:t>
                      </a:r>
                      <a:endParaRPr lang="en-IN" sz="1200" dirty="0"/>
                    </a:p>
                  </a:txBody>
                  <a:tcPr/>
                </a:tc>
                <a:tc>
                  <a:txBody>
                    <a:bodyPr/>
                    <a:lstStyle/>
                    <a:p>
                      <a:r>
                        <a:rPr lang="en-IN" sz="1200" dirty="0"/>
                        <a:t>Can be optimized</a:t>
                      </a:r>
                    </a:p>
                  </a:txBody>
                  <a:tcPr/>
                </a:tc>
                <a:extLst>
                  <a:ext uri="{0D108BD9-81ED-4DB2-BD59-A6C34878D82A}">
                    <a16:rowId xmlns:a16="http://schemas.microsoft.com/office/drawing/2014/main" val="2006993751"/>
                  </a:ext>
                </a:extLst>
              </a:tr>
              <a:tr h="400515">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Cloaking</a:t>
                      </a:r>
                    </a:p>
                  </a:txBody>
                  <a:tcPr/>
                </a:tc>
                <a:tc>
                  <a:txBody>
                    <a:bodyPr/>
                    <a:lstStyle/>
                    <a:p>
                      <a:r>
                        <a:rPr lang="en-US" altLang="zh-CN" sz="1200" dirty="0">
                          <a:solidFill>
                            <a:prstClr val="black">
                              <a:lumMod val="75000"/>
                              <a:lumOff val="25000"/>
                            </a:prstClr>
                          </a:solidFill>
                          <a:latin typeface="思源黑体 CN Medium" panose="020B0600000000000000" pitchFamily="34" charset="-122"/>
                          <a:ea typeface="思源黑体 CN Medium" panose="020B0600000000000000" pitchFamily="34" charset="-122"/>
                          <a:sym typeface="字魂59号-创粗黑" panose="00000500000000000000" pitchFamily="2" charset="-122"/>
                        </a:rPr>
                        <a:t>Avoid Cloaking at all cost, risk of de-ranking by google</a:t>
                      </a:r>
                      <a:endParaRPr lang="en-IN" sz="1200" dirty="0"/>
                    </a:p>
                  </a:txBody>
                  <a:tcPr/>
                </a:tc>
                <a:tc>
                  <a:txBody>
                    <a:bodyPr/>
                    <a:lstStyle/>
                    <a:p>
                      <a:r>
                        <a:rPr lang="en-IN" sz="1200" dirty="0"/>
                        <a:t>Already optimized</a:t>
                      </a:r>
                    </a:p>
                  </a:txBody>
                  <a:tcPr/>
                </a:tc>
                <a:extLst>
                  <a:ext uri="{0D108BD9-81ED-4DB2-BD59-A6C34878D82A}">
                    <a16:rowId xmlns:a16="http://schemas.microsoft.com/office/drawing/2014/main" val="369142677"/>
                  </a:ext>
                </a:extLst>
              </a:tr>
            </a:tbl>
          </a:graphicData>
        </a:graphic>
      </p:graphicFrame>
    </p:spTree>
    <p:extLst>
      <p:ext uri="{BB962C8B-B14F-4D97-AF65-F5344CB8AC3E}">
        <p14:creationId xmlns:p14="http://schemas.microsoft.com/office/powerpoint/2010/main" val="111915788"/>
      </p:ext>
    </p:extLst>
  </p:cSld>
  <p:clrMapOvr>
    <a:masterClrMapping/>
  </p:clrMapOvr>
  <mc:AlternateContent xmlns:mc="http://schemas.openxmlformats.org/markup-compatibility/2006">
    <mc:Choice xmlns:p14="http://schemas.microsoft.com/office/powerpoint/2010/main" Requires="p14">
      <p:transition spd="slow" p14:dur="1250" advClick="0" advTm="0">
        <p14:pan dir="u"/>
      </p:transition>
    </mc:Choice>
    <mc:Fallback>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B8A81A3-EA05-47BC-845F-3082E80D5039}"/>
              </a:ext>
            </a:extLst>
          </p:cNvPr>
          <p:cNvSpPr/>
          <p:nvPr/>
        </p:nvSpPr>
        <p:spPr>
          <a:xfrm>
            <a:off x="568411" y="3865006"/>
            <a:ext cx="10033687" cy="830997"/>
          </a:xfrm>
          <a:prstGeom prst="rect">
            <a:avLst/>
          </a:prstGeom>
        </p:spPr>
        <p:txBody>
          <a:bodyPr wrap="square">
            <a:spAutoFit/>
          </a:bodyPr>
          <a:lstStyle/>
          <a:p>
            <a:pPr defTabSz="1219170">
              <a:defRPr/>
            </a:pPr>
            <a:r>
              <a:rPr lang="en-US" altLang="zh-CN" sz="48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rPr>
              <a:t>Features &amp; Functionality</a:t>
            </a:r>
            <a:endParaRPr lang="zh-CN" altLang="en-US" sz="4800" spc="600" dirty="0">
              <a:solidFill>
                <a:srgbClr val="E49140"/>
              </a:solidFill>
              <a:latin typeface="思源黑体 CN Medium" panose="020B0600000000000000" pitchFamily="34" charset="-122"/>
              <a:ea typeface="思源黑体 CN Medium" panose="020B0600000000000000" pitchFamily="34" charset="-122"/>
              <a:cs typeface="+mn-ea"/>
              <a:sym typeface="字魂59号-创粗黑" panose="00000500000000000000" pitchFamily="2" charset="-122"/>
            </a:endParaRPr>
          </a:p>
        </p:txBody>
      </p:sp>
      <p:grpSp>
        <p:nvGrpSpPr>
          <p:cNvPr id="4" name="组合 3">
            <a:extLst>
              <a:ext uri="{FF2B5EF4-FFF2-40B4-BE49-F238E27FC236}">
                <a16:creationId xmlns:a16="http://schemas.microsoft.com/office/drawing/2014/main" id="{E68C55C8-0BEF-498E-B166-DD1E58CB3EEA}"/>
              </a:ext>
            </a:extLst>
          </p:cNvPr>
          <p:cNvGrpSpPr/>
          <p:nvPr/>
        </p:nvGrpSpPr>
        <p:grpSpPr>
          <a:xfrm>
            <a:off x="3076664" y="5368500"/>
            <a:ext cx="1249680" cy="213360"/>
            <a:chOff x="929640" y="5638800"/>
            <a:chExt cx="1249680" cy="213360"/>
          </a:xfrm>
        </p:grpSpPr>
        <p:sp>
          <p:nvSpPr>
            <p:cNvPr id="3" name="椭圆 2">
              <a:extLst>
                <a:ext uri="{FF2B5EF4-FFF2-40B4-BE49-F238E27FC236}">
                  <a16:creationId xmlns:a16="http://schemas.microsoft.com/office/drawing/2014/main" id="{4011037E-1C59-4F57-B6F9-06CCB328088E}"/>
                </a:ext>
              </a:extLst>
            </p:cNvPr>
            <p:cNvSpPr/>
            <p:nvPr/>
          </p:nvSpPr>
          <p:spPr>
            <a:xfrm>
              <a:off x="92964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5" name="椭圆 54">
              <a:extLst>
                <a:ext uri="{FF2B5EF4-FFF2-40B4-BE49-F238E27FC236}">
                  <a16:creationId xmlns:a16="http://schemas.microsoft.com/office/drawing/2014/main" id="{D4943364-C55E-43AC-914B-3D57014E4C76}"/>
                </a:ext>
              </a:extLst>
            </p:cNvPr>
            <p:cNvSpPr/>
            <p:nvPr/>
          </p:nvSpPr>
          <p:spPr>
            <a:xfrm>
              <a:off x="144780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sp>
          <p:nvSpPr>
            <p:cNvPr id="56" name="椭圆 55">
              <a:extLst>
                <a:ext uri="{FF2B5EF4-FFF2-40B4-BE49-F238E27FC236}">
                  <a16:creationId xmlns:a16="http://schemas.microsoft.com/office/drawing/2014/main" id="{8866947B-A247-4CED-BB16-BAB90312DD36}"/>
                </a:ext>
              </a:extLst>
            </p:cNvPr>
            <p:cNvSpPr/>
            <p:nvPr/>
          </p:nvSpPr>
          <p:spPr>
            <a:xfrm>
              <a:off x="1965960" y="5638800"/>
              <a:ext cx="213360" cy="213360"/>
            </a:xfrm>
            <a:prstGeom prst="ellipse">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59号-创粗黑" panose="00000500000000000000" pitchFamily="2" charset="-122"/>
              </a:endParaRPr>
            </a:p>
          </p:txBody>
        </p:sp>
      </p:grpSp>
      <p:pic>
        <p:nvPicPr>
          <p:cNvPr id="12" name="图片 11">
            <a:extLst>
              <a:ext uri="{FF2B5EF4-FFF2-40B4-BE49-F238E27FC236}">
                <a16:creationId xmlns:a16="http://schemas.microsoft.com/office/drawing/2014/main" id="{882FDD6E-DFB9-4E68-86B8-3544D98C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981865" y="202103"/>
            <a:ext cx="4515868" cy="3516585"/>
          </a:xfrm>
          <a:prstGeom prst="rect">
            <a:avLst/>
          </a:prstGeom>
        </p:spPr>
      </p:pic>
    </p:spTree>
    <p:extLst>
      <p:ext uri="{BB962C8B-B14F-4D97-AF65-F5344CB8AC3E}">
        <p14:creationId xmlns:p14="http://schemas.microsoft.com/office/powerpoint/2010/main" val="64569593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第一PPT，www.1ppt.com">
  <a:themeElements>
    <a:clrScheme name="自定义 618">
      <a:dk1>
        <a:srgbClr val="000000"/>
      </a:dk1>
      <a:lt1>
        <a:srgbClr val="FFFFFF"/>
      </a:lt1>
      <a:dk2>
        <a:srgbClr val="778495"/>
      </a:dk2>
      <a:lt2>
        <a:srgbClr val="F0F0F0"/>
      </a:lt2>
      <a:accent1>
        <a:srgbClr val="E49140"/>
      </a:accent1>
      <a:accent2>
        <a:srgbClr val="34A9B3"/>
      </a:accent2>
      <a:accent3>
        <a:srgbClr val="E49140"/>
      </a:accent3>
      <a:accent4>
        <a:srgbClr val="34A9B3"/>
      </a:accent4>
      <a:accent5>
        <a:srgbClr val="E49140"/>
      </a:accent5>
      <a:accent6>
        <a:srgbClr val="34A9B3"/>
      </a:accent6>
      <a:hlink>
        <a:srgbClr val="E49140"/>
      </a:hlink>
      <a:folHlink>
        <a:srgbClr val="34A9B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TotalTime>
  <Words>569</Words>
  <Application>Microsoft Office PowerPoint</Application>
  <PresentationFormat>Widescreen</PresentationFormat>
  <Paragraphs>189</Paragraphs>
  <Slides>11</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11</vt:i4>
      </vt:variant>
    </vt:vector>
  </HeadingPairs>
  <TitlesOfParts>
    <vt:vector size="23" baseType="lpstr">
      <vt:lpstr>微软雅黑</vt:lpstr>
      <vt:lpstr>"Times New Roman"</vt:lpstr>
      <vt:lpstr>Arial</vt:lpstr>
      <vt:lpstr>Calibri</vt:lpstr>
      <vt:lpstr>思源黑体 CN Heavy</vt:lpstr>
      <vt:lpstr>思源黑体 CN Medium</vt:lpstr>
      <vt:lpstr>第一PPT，www.1ppt.com</vt:lpstr>
      <vt:lpstr>CorelDRAW</vt:lpstr>
      <vt:lpstr>Microsoft Excel Worksheet</vt:lpstr>
      <vt:lpstr>Microsoft Word Document</vt:lpstr>
      <vt:lpstr>Document</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007</dc:creator>
  <cp:lastModifiedBy>Sachit Gupta</cp:lastModifiedBy>
  <cp:revision>239</cp:revision>
  <cp:lastPrinted>2023-07-09T12:31:31Z</cp:lastPrinted>
  <dcterms:created xsi:type="dcterms:W3CDTF">2019-03-12T14:06:10Z</dcterms:created>
  <dcterms:modified xsi:type="dcterms:W3CDTF">2023-07-09T16:02:40Z</dcterms:modified>
</cp:coreProperties>
</file>